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90" r:id="rId3"/>
    <p:sldId id="271" r:id="rId4"/>
    <p:sldId id="262" r:id="rId5"/>
    <p:sldId id="263" r:id="rId6"/>
    <p:sldId id="264" r:id="rId7"/>
    <p:sldId id="289" r:id="rId8"/>
    <p:sldId id="265"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34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E2349-6107-41A8-9694-859F1A3C2193}" type="datetimeFigureOut">
              <a:rPr lang="vi-VN" smtClean="0"/>
              <a:pPr/>
              <a:t>01/06/2020</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BB439-3991-4A6A-9935-1ADE3AC31F81}" type="slidenum">
              <a:rPr lang="vi-VN" smtClean="0"/>
              <a:pPr/>
              <a:t>‹#›</a:t>
            </a:fld>
            <a:endParaRPr lang="vi-VN"/>
          </a:p>
        </p:txBody>
      </p:sp>
    </p:spTree>
    <p:extLst>
      <p:ext uri="{BB962C8B-B14F-4D97-AF65-F5344CB8AC3E}">
        <p14:creationId xmlns:p14="http://schemas.microsoft.com/office/powerpoint/2010/main" val="298394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5" name="Footer Placeholder 4"/>
          <p:cNvSpPr>
            <a:spLocks noGrp="1"/>
          </p:cNvSpPr>
          <p:nvPr>
            <p:ph type="ftr" sz="quarter" idx="11"/>
          </p:nvPr>
        </p:nvSpPr>
        <p:spPr>
          <a:xfrm>
            <a:off x="3131840" y="48688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291580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5" name="Footer Placeholder 4"/>
          <p:cNvSpPr>
            <a:spLocks noGrp="1"/>
          </p:cNvSpPr>
          <p:nvPr>
            <p:ph type="ftr" sz="quarter" idx="11"/>
          </p:nvPr>
        </p:nvSpPr>
        <p:spPr>
          <a:xfrm>
            <a:off x="3131840" y="48688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174367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5" name="Footer Placeholder 4"/>
          <p:cNvSpPr>
            <a:spLocks noGrp="1"/>
          </p:cNvSpPr>
          <p:nvPr>
            <p:ph type="ftr" sz="quarter" idx="11"/>
          </p:nvPr>
        </p:nvSpPr>
        <p:spPr>
          <a:xfrm>
            <a:off x="3131840" y="48688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58291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350115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409007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421963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171353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vi-VN"/>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1986567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vi-VN"/>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vi-VN"/>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546400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vi-VN"/>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2999789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295298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5" name="Footer Placeholder 4"/>
          <p:cNvSpPr>
            <a:spLocks noGrp="1"/>
          </p:cNvSpPr>
          <p:nvPr>
            <p:ph type="ftr" sz="quarter" idx="11"/>
          </p:nvPr>
        </p:nvSpPr>
        <p:spPr>
          <a:xfrm>
            <a:off x="3131840" y="48688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3625781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1771497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132532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3C86A0-49B3-415C-817D-71B327B2C431}" type="datetimeFigureOut">
              <a:rPr lang="vi-VN" smtClean="0"/>
              <a:pPr/>
              <a:t>01/06/2020</a:t>
            </a:fld>
            <a:endParaRPr lang="vi-V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E092F5CA-5DB2-4033-8081-B17E942F85FC}" type="slidenum">
              <a:rPr lang="vi-VN" smtClean="0"/>
              <a:pPr/>
              <a:t>‹#›</a:t>
            </a:fld>
            <a:endParaRPr lang="vi-VN"/>
          </a:p>
        </p:txBody>
      </p:sp>
    </p:spTree>
    <p:extLst>
      <p:ext uri="{BB962C8B-B14F-4D97-AF65-F5344CB8AC3E}">
        <p14:creationId xmlns:p14="http://schemas.microsoft.com/office/powerpoint/2010/main" val="235848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5" name="Footer Placeholder 4"/>
          <p:cNvSpPr>
            <a:spLocks noGrp="1"/>
          </p:cNvSpPr>
          <p:nvPr>
            <p:ph type="ftr" sz="quarter" idx="11"/>
          </p:nvPr>
        </p:nvSpPr>
        <p:spPr>
          <a:xfrm>
            <a:off x="3131840" y="4868863"/>
            <a:ext cx="2895600" cy="274637"/>
          </a:xfrm>
          <a:prstGeom prst="rect">
            <a:avLst/>
          </a:prstGeom>
        </p:spPr>
        <p:txBody>
          <a:bodyPr/>
          <a:lstStyle/>
          <a:p>
            <a:endParaRPr lang="vi-V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362256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6" name="Footer Placeholder 5"/>
          <p:cNvSpPr>
            <a:spLocks noGrp="1"/>
          </p:cNvSpPr>
          <p:nvPr>
            <p:ph type="ftr" sz="quarter" idx="11"/>
          </p:nvPr>
        </p:nvSpPr>
        <p:spPr>
          <a:xfrm>
            <a:off x="3131840" y="48688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29053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8" name="Footer Placeholder 7"/>
          <p:cNvSpPr>
            <a:spLocks noGrp="1"/>
          </p:cNvSpPr>
          <p:nvPr>
            <p:ph type="ftr" sz="quarter" idx="11"/>
          </p:nvPr>
        </p:nvSpPr>
        <p:spPr>
          <a:xfrm>
            <a:off x="3131840" y="4868863"/>
            <a:ext cx="2895600" cy="274637"/>
          </a:xfrm>
          <a:prstGeom prst="rect">
            <a:avLst/>
          </a:prstGeom>
        </p:spPr>
        <p:txBody>
          <a:bodyPr/>
          <a:lstStyle/>
          <a:p>
            <a:endParaRPr lang="vi-VN"/>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125576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4" name="Footer Placeholder 3"/>
          <p:cNvSpPr>
            <a:spLocks noGrp="1"/>
          </p:cNvSpPr>
          <p:nvPr>
            <p:ph type="ftr" sz="quarter" idx="11"/>
          </p:nvPr>
        </p:nvSpPr>
        <p:spPr>
          <a:xfrm>
            <a:off x="3131840" y="4868863"/>
            <a:ext cx="2895600" cy="274637"/>
          </a:xfrm>
          <a:prstGeom prst="rect">
            <a:avLst/>
          </a:prstGeom>
        </p:spPr>
        <p:txBody>
          <a:bodyPr/>
          <a:lstStyle/>
          <a:p>
            <a:endParaRPr lang="vi-VN"/>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253998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3" name="Footer Placeholder 2"/>
          <p:cNvSpPr>
            <a:spLocks noGrp="1"/>
          </p:cNvSpPr>
          <p:nvPr>
            <p:ph type="ftr" sz="quarter" idx="11"/>
          </p:nvPr>
        </p:nvSpPr>
        <p:spPr>
          <a:xfrm>
            <a:off x="3131840" y="4868863"/>
            <a:ext cx="2895600" cy="274637"/>
          </a:xfrm>
          <a:prstGeom prst="rect">
            <a:avLst/>
          </a:prstGeom>
        </p:spPr>
        <p:txBody>
          <a:bodyPr/>
          <a:lstStyle/>
          <a:p>
            <a:endParaRPr lang="vi-VN"/>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81136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6" name="Footer Placeholder 5"/>
          <p:cNvSpPr>
            <a:spLocks noGrp="1"/>
          </p:cNvSpPr>
          <p:nvPr>
            <p:ph type="ftr" sz="quarter" idx="11"/>
          </p:nvPr>
        </p:nvSpPr>
        <p:spPr>
          <a:xfrm>
            <a:off x="3131840" y="48688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99690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73E135E1-5F8F-47F2-B094-C6954B04971F}" type="datetimeFigureOut">
              <a:rPr lang="vi-VN" smtClean="0"/>
              <a:pPr/>
              <a:t>01/06/2020</a:t>
            </a:fld>
            <a:endParaRPr lang="vi-VN"/>
          </a:p>
        </p:txBody>
      </p:sp>
      <p:sp>
        <p:nvSpPr>
          <p:cNvPr id="6" name="Footer Placeholder 5"/>
          <p:cNvSpPr>
            <a:spLocks noGrp="1"/>
          </p:cNvSpPr>
          <p:nvPr>
            <p:ph type="ftr" sz="quarter" idx="11"/>
          </p:nvPr>
        </p:nvSpPr>
        <p:spPr>
          <a:xfrm>
            <a:off x="3131840" y="4868863"/>
            <a:ext cx="2895600" cy="274637"/>
          </a:xfrm>
          <a:prstGeom prst="rect">
            <a:avLst/>
          </a:prstGeom>
        </p:spPr>
        <p:txBody>
          <a:bodyPr/>
          <a:lstStyle/>
          <a:p>
            <a:endParaRPr lang="vi-VN"/>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44A8EC1-C6B4-49DB-8378-82E94E959E30}" type="slidenum">
              <a:rPr lang="vi-VN" smtClean="0"/>
              <a:pPr/>
              <a:t>‹#›</a:t>
            </a:fld>
            <a:endParaRPr lang="vi-VN"/>
          </a:p>
        </p:txBody>
      </p:sp>
    </p:spTree>
    <p:extLst>
      <p:ext uri="{BB962C8B-B14F-4D97-AF65-F5344CB8AC3E}">
        <p14:creationId xmlns:p14="http://schemas.microsoft.com/office/powerpoint/2010/main" val="359769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8" y="195486"/>
            <a:ext cx="6372200" cy="520427"/>
          </a:xfrm>
          <a:prstGeom prst="rect">
            <a:avLst/>
          </a:prstGeom>
        </p:spPr>
        <p:txBody>
          <a:bodyPr vert="horz" lIns="91440" tIns="45720" rIns="91440" bIns="45720" rtlCol="0" anchor="ctr">
            <a:noAutofit/>
          </a:bodyPr>
          <a:lstStyle/>
          <a:p>
            <a:r>
              <a:rPr lang="en-US" smtClean="0"/>
              <a:t>Click to edit Master title style</a:t>
            </a:r>
            <a:endParaRPr lang="vi-VN"/>
          </a:p>
        </p:txBody>
      </p:sp>
      <p:sp>
        <p:nvSpPr>
          <p:cNvPr id="3" name="Text Placeholder 2"/>
          <p:cNvSpPr>
            <a:spLocks noGrp="1"/>
          </p:cNvSpPr>
          <p:nvPr>
            <p:ph type="body" idx="1"/>
          </p:nvPr>
        </p:nvSpPr>
        <p:spPr>
          <a:xfrm>
            <a:off x="251520" y="1059582"/>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7842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89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987574"/>
            <a:ext cx="7776864" cy="830997"/>
          </a:xfrm>
          <a:prstGeom prst="rect">
            <a:avLst/>
          </a:prstGeom>
        </p:spPr>
        <p:txBody>
          <a:bodyPr wrap="square">
            <a:spAutoFit/>
          </a:bodyPr>
          <a:lstStyle/>
          <a:p>
            <a:pPr algn="ctr"/>
            <a:r>
              <a:rPr lang="en-US" sz="2400" b="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ĐỀ: GIẢI PHÁP TÍCH HỢP PHÒNG HỌC TƯƠNG TÁC THÔNG MINH ĐA PHƯƠNG TIỆN </a:t>
            </a:r>
            <a:endParaRPr lang="en-US" sz="2400" b="1">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467544" y="2053548"/>
            <a:ext cx="7776864" cy="523220"/>
          </a:xfrm>
          <a:prstGeom prst="rect">
            <a:avLst/>
          </a:prstGeom>
        </p:spPr>
        <p:txBody>
          <a:bodyPr wrap="square">
            <a:spAutoFit/>
          </a:bodyPr>
          <a:lstStyle/>
          <a:p>
            <a:pPr algn="ctr"/>
            <a:r>
              <a:rPr lang="en-US" sz="2800" b="1"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a:t>
            </a:r>
            <a:r>
              <a:rPr lang="en-US"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Ông</a:t>
            </a:r>
            <a:r>
              <a:rPr lang="en-US"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Mai Thanh Tùng</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179512" y="3266071"/>
            <a:ext cx="8712968" cy="1200329"/>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HỘI THẢO </a:t>
            </a:r>
          </a:p>
          <a:p>
            <a:pPr algn="ctr"/>
            <a:r>
              <a:rPr lang="en-US" sz="2400" b="1" dirty="0" err="1" smtClean="0">
                <a:solidFill>
                  <a:srgbClr val="C00000"/>
                </a:solidFill>
                <a:latin typeface="Times New Roman" panose="02020603050405020304" pitchFamily="18" charset="0"/>
                <a:cs typeface="Times New Roman" panose="02020603050405020304" pitchFamily="18" charset="0"/>
              </a:rPr>
              <a:t>Ứng</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dụng </a:t>
            </a:r>
            <a:r>
              <a:rPr lang="vi-VN" sz="2400" b="1" dirty="0">
                <a:solidFill>
                  <a:srgbClr val="C00000"/>
                </a:solidFill>
                <a:latin typeface="Times New Roman" panose="02020603050405020304" pitchFamily="18" charset="0"/>
                <a:cs typeface="Times New Roman" panose="02020603050405020304" pitchFamily="18" charset="0"/>
              </a:rPr>
              <a:t>các giải pháp công nghệ nhằm nâng cao chất lượng đào tạo trong các cấp giáo dục phổ thông</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31387" y="4411866"/>
            <a:ext cx="3924944" cy="707886"/>
          </a:xfrm>
          <a:prstGeom prst="rect">
            <a:avLst/>
          </a:prstGeom>
          <a:noFill/>
        </p:spPr>
        <p:txBody>
          <a:bodyPr wrap="square" rtlCol="0">
            <a:spAutoFit/>
          </a:bodyPr>
          <a:lstStyle/>
          <a:p>
            <a:pPr algn="ctr"/>
            <a:r>
              <a:rPr lang="en-US" sz="2000" b="1" i="1" dirty="0" err="1" smtClean="0">
                <a:solidFill>
                  <a:srgbClr val="0070C0"/>
                </a:solidFill>
                <a:latin typeface="Times New Roman" panose="02020603050405020304" pitchFamily="18" charset="0"/>
                <a:cs typeface="Times New Roman" panose="02020603050405020304" pitchFamily="18" charset="0"/>
              </a:rPr>
              <a:t>Hải</a:t>
            </a:r>
            <a:r>
              <a:rPr lang="en-US" sz="2000" b="1" i="1" dirty="0" smtClean="0">
                <a:solidFill>
                  <a:srgbClr val="0070C0"/>
                </a:solidFill>
                <a:latin typeface="Times New Roman" panose="02020603050405020304" pitchFamily="18" charset="0"/>
                <a:cs typeface="Times New Roman" panose="02020603050405020304" pitchFamily="18" charset="0"/>
              </a:rPr>
              <a:t> </a:t>
            </a:r>
            <a:r>
              <a:rPr lang="en-US" sz="2000" b="1" i="1" dirty="0" err="1" smtClean="0">
                <a:solidFill>
                  <a:srgbClr val="0070C0"/>
                </a:solidFill>
                <a:latin typeface="Times New Roman" panose="02020603050405020304" pitchFamily="18" charset="0"/>
                <a:cs typeface="Times New Roman" panose="02020603050405020304" pitchFamily="18" charset="0"/>
              </a:rPr>
              <a:t>Phòng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ngày</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smtClean="0">
                <a:solidFill>
                  <a:srgbClr val="C00000"/>
                </a:solidFill>
                <a:latin typeface="Times New Roman" panose="02020603050405020304" pitchFamily="18" charset="0"/>
                <a:cs typeface="Times New Roman" panose="02020603050405020304" pitchFamily="18" charset="0"/>
              </a:rPr>
              <a:t>12</a:t>
            </a:r>
            <a:r>
              <a:rPr lang="en-US" sz="2000" b="1" dirty="0" smtClean="0">
                <a:solidFill>
                  <a:srgbClr val="C00000"/>
                </a:solidFill>
                <a:latin typeface="Times New Roman" panose="02020603050405020304" pitchFamily="18" charset="0"/>
                <a:cs typeface="Times New Roman" panose="02020603050405020304" pitchFamily="18" charset="0"/>
              </a:rPr>
              <a:t>/06/2020</a:t>
            </a:r>
          </a:p>
          <a:p>
            <a:pPr algn="ctr"/>
            <a:endParaRPr lang="en-US" sz="2000" b="1" dirty="0">
              <a:solidFill>
                <a:srgbClr val="C00000"/>
              </a:solidFill>
              <a:latin typeface="Bahnschrift SemiBold" panose="020B0502040204020203" pitchFamily="34" charset="0"/>
            </a:endParaRPr>
          </a:p>
        </p:txBody>
      </p:sp>
      <p:cxnSp>
        <p:nvCxnSpPr>
          <p:cNvPr id="12" name="Straight Connector 11"/>
          <p:cNvCxnSpPr/>
          <p:nvPr/>
        </p:nvCxnSpPr>
        <p:spPr>
          <a:xfrm>
            <a:off x="2987824" y="1779662"/>
            <a:ext cx="3600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8648" y="2672611"/>
            <a:ext cx="8712968" cy="461665"/>
          </a:xfrm>
          <a:prstGeom prst="rect">
            <a:avLst/>
          </a:prstGeom>
          <a:noFill/>
        </p:spPr>
        <p:txBody>
          <a:bodyPr wrap="square" rtlCol="0">
            <a:spAutoFit/>
          </a:bodyPr>
          <a:lstStyle/>
          <a:p>
            <a:pPr algn="ct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Đơn</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vị</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Công</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ty</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Cổ</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phần</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Đầu</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tư</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&amp;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Thương</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mại</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Đại</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Phát</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08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3363" y="921273"/>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III. DANH MỤC PHẦN MỀM CỦA GIẢI PHÁP</a:t>
            </a:r>
          </a:p>
        </p:txBody>
      </p:sp>
      <p:sp>
        <p:nvSpPr>
          <p:cNvPr id="4" name="Title 1"/>
          <p:cNvSpPr txBox="1">
            <a:spLocks/>
          </p:cNvSpPr>
          <p:nvPr/>
        </p:nvSpPr>
        <p:spPr>
          <a:xfrm>
            <a:off x="259702" y="1225943"/>
            <a:ext cx="8712968" cy="16338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các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hãng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sản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xuất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cứng</a:t>
            </a:r>
            <a:r>
              <a:rPr lang="en-US" sz="2000" b="1" smtClean="0">
                <a:solidFill>
                  <a:srgbClr val="0070C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Các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như</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một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sinh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thái</a:t>
            </a:r>
            <a:r>
              <a:rPr lang="en-US" sz="2000" b="1" smtClean="0">
                <a:solidFill>
                  <a:srgbClr val="0070C0"/>
                </a:solidFill>
                <a:latin typeface="Times New Roman" panose="02020603050405020304" pitchFamily="18" charset="0"/>
                <a:cs typeface="Times New Roman" panose="02020603050405020304" pitchFamily="18" charset="0"/>
              </a:rPr>
              <a:t> (Ecosystem) </a:t>
            </a:r>
            <a:r>
              <a:rPr lang="en-US" sz="2000" b="1" err="1" smtClean="0">
                <a:solidFill>
                  <a:srgbClr val="0070C0"/>
                </a:solidFill>
                <a:latin typeface="Times New Roman" panose="02020603050405020304" pitchFamily="18" charset="0"/>
                <a:cs typeface="Times New Roman" panose="02020603050405020304" pitchFamily="18" charset="0"/>
              </a:rPr>
              <a:t>tích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hợp</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màn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cảm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ứng</a:t>
            </a:r>
            <a:r>
              <a:rPr lang="en-US" sz="2000" b="1" smtClean="0">
                <a:solidFill>
                  <a:srgbClr val="0070C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err="1">
                <a:solidFill>
                  <a:srgbClr val="0070C0"/>
                </a:solidFill>
                <a:latin typeface="Times New Roman" panose="02020603050405020304" pitchFamily="18" charset="0"/>
                <a:cs typeface="Times New Roman" panose="02020603050405020304" pitchFamily="18" charset="0"/>
              </a:rPr>
              <a:t>Các</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kèm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của</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thiết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bị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a:solidFill>
                <a:srgbClr val="0070C0"/>
              </a:solidFill>
              <a:latin typeface="Times New Roman" panose="02020603050405020304" pitchFamily="18" charset="0"/>
              <a:cs typeface="Times New Roman" panose="02020603050405020304" pitchFamily="18" charset="0"/>
            </a:endParaRPr>
          </a:p>
          <a:p>
            <a:pPr marL="1371600" lvl="2" indent="-457200">
              <a:buFont typeface="Wingdings" panose="05000000000000000000" pitchFamily="2" charset="2"/>
              <a:buChar char="ü"/>
            </a:pPr>
            <a:r>
              <a:rPr lang="en-US" sz="2000" b="1" err="1">
                <a:solidFill>
                  <a:srgbClr val="0070C0"/>
                </a:solidFill>
                <a:latin typeface="Times New Roman" panose="02020603050405020304" pitchFamily="18" charset="0"/>
                <a:cs typeface="Times New Roman" panose="02020603050405020304" pitchFamily="18" charset="0"/>
              </a:rPr>
              <a:t>Các</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kèm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theo</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của</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thiết</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bị</a:t>
            </a:r>
            <a:r>
              <a:rPr lang="en-US" sz="2000" b="1">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chiếu</a:t>
            </a:r>
            <a:r>
              <a:rPr lang="en-US" sz="2000" b="1" smtClean="0">
                <a:solidFill>
                  <a:srgbClr val="0070C0"/>
                </a:solidFill>
                <a:latin typeface="Times New Roman" panose="02020603050405020304" pitchFamily="18" charset="0"/>
                <a:cs typeface="Times New Roman" panose="02020603050405020304" pitchFamily="18" charset="0"/>
              </a:rPr>
              <a:t>/Camera </a:t>
            </a:r>
            <a:r>
              <a:rPr lang="en-US" sz="2000" b="1" err="1" smtClean="0">
                <a:solidFill>
                  <a:srgbClr val="0070C0"/>
                </a:solidFill>
                <a:latin typeface="Times New Roman" panose="02020603050405020304" pitchFamily="18" charset="0"/>
                <a:cs typeface="Times New Roman" panose="02020603050405020304" pitchFamily="18" charset="0"/>
              </a:rPr>
              <a:t>vật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thể</a:t>
            </a:r>
            <a:r>
              <a:rPr lang="en-US" sz="2000" b="1" smtClean="0">
                <a:solidFill>
                  <a:srgbClr val="0070C0"/>
                </a:solidFill>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282104" y="2859782"/>
            <a:ext cx="8712968" cy="11960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2. </a:t>
            </a:r>
            <a:r>
              <a:rPr lang="en-US" sz="2000" b="1" err="1" smtClean="0">
                <a:solidFill>
                  <a:srgbClr val="FF0000"/>
                </a:solidFill>
                <a:latin typeface="Times New Roman" panose="02020603050405020304" pitchFamily="18" charset="0"/>
                <a:cs typeface="Times New Roman" panose="02020603050405020304" pitchFamily="18" charset="0"/>
              </a:rPr>
              <a:t>Phần</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mềm</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ứng</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dụng</a:t>
            </a:r>
            <a:r>
              <a:rPr lang="en-US" sz="2000" b="1" smtClean="0">
                <a:solidFill>
                  <a:srgbClr val="FF000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smtClean="0">
                <a:solidFill>
                  <a:srgbClr val="0070C0"/>
                </a:solidFill>
                <a:latin typeface="Times New Roman" panose="02020603050405020304" pitchFamily="18" charset="0"/>
                <a:cs typeface="Times New Roman" panose="02020603050405020304" pitchFamily="18" charset="0"/>
              </a:rPr>
              <a:t>Zoom meeting;</a:t>
            </a:r>
          </a:p>
          <a:p>
            <a:pPr marL="1371600" lvl="2" indent="-457200">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Hoặc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có</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bản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quyền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việc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thiết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lập</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trực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tuyến</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251520" y="123478"/>
            <a:ext cx="4536504"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5122" name="Picture 2" descr="Viewsonic-IFP50-605x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490" y="3867894"/>
            <a:ext cx="2882742" cy="118932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134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III. SƠ ĐỒ TỔNG QUAN CỦA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384953"/>
            <a:ext cx="7632848" cy="24829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7048034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III. SƠ ĐỒ TỔNG QUAN CỦA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308802"/>
            <a:ext cx="5452939" cy="369382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89367709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86171" y="847186"/>
            <a:ext cx="7690455" cy="4000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3603359"/>
          </a:xfrm>
          <a:prstGeom prst="rect">
            <a:avLst/>
          </a:prstGeom>
        </p:spPr>
        <p:txBody>
          <a:bodyPr wrap="square">
            <a:spAutoFit/>
          </a:bodyPr>
          <a:lstStyle/>
          <a:p>
            <a:pPr marR="0" lvl="0" algn="just">
              <a:lnSpc>
                <a:spcPct val="115000"/>
              </a:lnSpc>
            </a:pPr>
            <a:r>
              <a:rPr lang="en-US" sz="2000" b="1" smtClean="0">
                <a:solidFill>
                  <a:srgbClr val="FF0000"/>
                </a:solidFill>
                <a:latin typeface="Times New Roman" panose="02020603050405020304" pitchFamily="18" charset="0"/>
                <a:ea typeface="Times New Roman" panose="02020603050405020304" pitchFamily="18" charset="0"/>
              </a:rPr>
              <a:t>I. YÊU CẦU HẠ TẦNG HỆ THỐNG:</a:t>
            </a:r>
          </a:p>
          <a:p>
            <a:pPr marR="0" lvl="0" algn="just">
              <a:lnSpc>
                <a:spcPct val="115000"/>
              </a:lnSpc>
            </a:pPr>
            <a:r>
              <a:rPr lang="en-US" sz="2000" smtClean="0">
                <a:solidFill>
                  <a:srgbClr val="0070C0"/>
                </a:solidFill>
                <a:latin typeface="Times New Roman" panose="02020603050405020304" pitchFamily="18" charset="0"/>
                <a:ea typeface="Times New Roman" panose="02020603050405020304" pitchFamily="18" charset="0"/>
              </a:rPr>
              <a:t>1. </a:t>
            </a:r>
            <a:r>
              <a:rPr lang="en-US" sz="2000" err="1" smtClean="0">
                <a:solidFill>
                  <a:srgbClr val="0070C0"/>
                </a:solidFill>
                <a:latin typeface="Times New Roman" panose="02020603050405020304" pitchFamily="18" charset="0"/>
                <a:ea typeface="Times New Roman" panose="02020603050405020304" pitchFamily="18" charset="0"/>
              </a:rPr>
              <a:t>Có</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đầy</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đủ</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thiết</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bị</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phục</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vụ</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cho</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việc</a:t>
            </a:r>
            <a:r>
              <a:rPr lang="en-US" sz="200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dạy</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và</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học</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tại</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chỗ</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và</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từ</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xa</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Bao</a:t>
            </a:r>
            <a:r>
              <a:rPr lang="en-US" sz="200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gồm</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Màn</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hình</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tương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tác</a:t>
            </a:r>
            <a:r>
              <a:rPr lang="en-US" sz="2000">
                <a:solidFill>
                  <a:srgbClr val="0070C0"/>
                </a:solidFill>
                <a:latin typeface="Times New Roman" panose="02020603050405020304" pitchFamily="18" charset="0"/>
                <a:ea typeface="Times New Roman" panose="02020603050405020304" pitchFamily="18" charset="0"/>
              </a:rPr>
              <a:t>, Camera, </a:t>
            </a:r>
            <a:r>
              <a:rPr lang="en-US" sz="2000" err="1">
                <a:solidFill>
                  <a:srgbClr val="0070C0"/>
                </a:solidFill>
                <a:latin typeface="Times New Roman" panose="02020603050405020304" pitchFamily="18" charset="0"/>
                <a:ea typeface="Times New Roman" panose="02020603050405020304" pitchFamily="18" charset="0"/>
              </a:rPr>
              <a:t>âm</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thanh</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hệ</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thống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mạng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để</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kết</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nối</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với</a:t>
            </a:r>
            <a:r>
              <a:rPr lang="en-US" sz="200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giáo</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rPr>
              <a:t>viên</a:t>
            </a:r>
            <a:r>
              <a:rPr lang="en-US" sz="2000" smtClean="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từ</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xa</a:t>
            </a:r>
            <a:r>
              <a:rPr lang="x-none" sz="2000">
                <a:solidFill>
                  <a:srgbClr val="0070C0"/>
                </a:solidFill>
                <a:latin typeface="Times New Roman" panose="02020603050405020304" pitchFamily="18" charset="0"/>
                <a:ea typeface="Times New Roman" panose="02020603050405020304" pitchFamily="18" charset="0"/>
              </a:rPr>
              <a:t>.</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Hệ</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thống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bàn</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ghế</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đủ</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tiêu</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chuẩn</a:t>
            </a:r>
            <a:r>
              <a:rPr lang="en-US" sz="2000">
                <a:solidFill>
                  <a:srgbClr val="0070C0"/>
                </a:solidFill>
                <a:latin typeface="Times New Roman" panose="02020603050405020304" pitchFamily="18" charset="0"/>
                <a:ea typeface="Times New Roman" panose="02020603050405020304" pitchFamily="18" charset="0"/>
              </a:rPr>
              <a:t>.</a:t>
            </a:r>
          </a:p>
          <a:p>
            <a:pPr marR="0" lvl="0" algn="just">
              <a:lnSpc>
                <a:spcPct val="115000"/>
              </a:lnSpc>
            </a:pPr>
            <a:r>
              <a:rPr lang="en-US" sz="2000" smtClean="0">
                <a:solidFill>
                  <a:srgbClr val="0070C0"/>
                </a:solidFill>
                <a:latin typeface="Times New Roman" panose="02020603050405020304" pitchFamily="18" charset="0"/>
                <a:ea typeface="Times New Roman" panose="02020603050405020304" pitchFamily="18" charset="0"/>
              </a:rPr>
              <a:t>2. </a:t>
            </a:r>
            <a:r>
              <a:rPr lang="x-none" sz="2000" smtClean="0">
                <a:solidFill>
                  <a:srgbClr val="0070C0"/>
                </a:solidFill>
                <a:latin typeface="Times New Roman" panose="02020603050405020304" pitchFamily="18" charset="0"/>
                <a:ea typeface="Times New Roman" panose="02020603050405020304" pitchFamily="18" charset="0"/>
              </a:rPr>
              <a:t>Có </a:t>
            </a:r>
            <a:r>
              <a:rPr lang="en-US" sz="2000" err="1">
                <a:solidFill>
                  <a:srgbClr val="0070C0"/>
                </a:solidFill>
                <a:latin typeface="Times New Roman" panose="02020603050405020304" pitchFamily="18" charset="0"/>
                <a:ea typeface="Times New Roman" panose="02020603050405020304" pitchFamily="18" charset="0"/>
              </a:rPr>
              <a:t>trợ</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giảng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hỗ</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trợ</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trong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quá</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trình</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giảng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dạy</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từ</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xa</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của</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một</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giảng</a:t>
            </a:r>
            <a:r>
              <a:rPr lang="en-US" sz="2000">
                <a:solidFill>
                  <a:srgbClr val="0070C0"/>
                </a:solidFill>
                <a:latin typeface="Times New Roman" panose="02020603050405020304" pitchFamily="18" charset="0"/>
                <a:ea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rPr>
              <a:t>viên</a:t>
            </a:r>
            <a:endParaRPr lang="en-US" sz="2000">
              <a:solidFill>
                <a:srgbClr val="0070C0"/>
              </a:solidFill>
              <a:latin typeface="Times New Roman" panose="02020603050405020304" pitchFamily="18" charset="0"/>
              <a:ea typeface="Times New Roman" panose="02020603050405020304" pitchFamily="18" charset="0"/>
            </a:endParaRPr>
          </a:p>
          <a:p>
            <a:pPr marR="0" lvl="0" algn="just">
              <a:lnSpc>
                <a:spcPct val="115000"/>
              </a:lnSpc>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pP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 laptop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internet</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000" smtClean="0">
                <a:solidFill>
                  <a:srgbClr val="0070C0"/>
                </a:solidFill>
                <a:latin typeface="Times New Roman" panose="02020603050405020304" pitchFamily="18" charset="0"/>
                <a:cs typeface="Times New Roman" panose="02020603050405020304" pitchFamily="18" charset="0"/>
              </a:rPr>
              <a:t>4. </a:t>
            </a:r>
            <a:r>
              <a:rPr lang="en-US" sz="2000" err="1" smtClean="0">
                <a:solidFill>
                  <a:srgbClr val="0070C0"/>
                </a:solidFill>
                <a:latin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hệ</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thống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phần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mềm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hỗ</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trợ</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việc</a:t>
            </a:r>
            <a:r>
              <a:rPr lang="en-US" sz="2000">
                <a:solidFill>
                  <a:srgbClr val="0070C0"/>
                </a:solidFill>
                <a:latin typeface="Times New Roman" panose="02020603050405020304" pitchFamily="18" charset="0"/>
                <a:cs typeface="Times New Roman" panose="02020603050405020304" pitchFamily="18" charset="0"/>
              </a:rPr>
              <a:t> </a:t>
            </a:r>
            <a:r>
              <a:rPr lang="en-US" sz="2000" smtClean="0">
                <a:solidFill>
                  <a:srgbClr val="0070C0"/>
                </a:solidFill>
                <a:latin typeface="Times New Roman" panose="02020603050405020304" pitchFamily="18" charset="0"/>
                <a:cs typeface="Times New Roman" panose="02020603050405020304" pitchFamily="18" charset="0"/>
              </a:rPr>
              <a:t>Video </a:t>
            </a:r>
            <a:r>
              <a:rPr lang="en-US" sz="2000">
                <a:solidFill>
                  <a:srgbClr val="0070C0"/>
                </a:solidFill>
                <a:latin typeface="Times New Roman" panose="02020603050405020304" pitchFamily="18" charset="0"/>
                <a:cs typeface="Times New Roman" panose="02020603050405020304" pitchFamily="18" charset="0"/>
              </a:rPr>
              <a:t>Call </a:t>
            </a:r>
            <a:r>
              <a:rPr lang="en-US" sz="2000" smtClean="0">
                <a:solidFill>
                  <a:srgbClr val="0070C0"/>
                </a:solidFill>
                <a:latin typeface="Times New Roman" panose="02020603050405020304" pitchFamily="18" charset="0"/>
                <a:cs typeface="Times New Roman" panose="02020603050405020304" pitchFamily="18" charset="0"/>
              </a:rPr>
              <a:t>chia </a:t>
            </a:r>
            <a:r>
              <a:rPr lang="en-US" sz="2000" err="1">
                <a:solidFill>
                  <a:srgbClr val="0070C0"/>
                </a:solidFill>
                <a:latin typeface="Times New Roman" panose="02020603050405020304" pitchFamily="18" charset="0"/>
                <a:cs typeface="Times New Roman" panose="02020603050405020304" pitchFamily="18" charset="0"/>
              </a:rPr>
              <a:t>sẻ</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tài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liệu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và</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hai</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chiều</a:t>
            </a:r>
            <a:r>
              <a:rPr lang="en-US" sz="2000" smtClean="0">
                <a:solidFill>
                  <a:srgbClr val="0070C0"/>
                </a:solidFill>
                <a:latin typeface="Times New Roman" panose="02020603050405020304" pitchFamily="18" charset="0"/>
                <a:cs typeface="Times New Roman" panose="02020603050405020304" pitchFamily="18" charset="0"/>
              </a:rPr>
              <a:t>;</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93511434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385362"/>
          </a:xfrm>
          <a:prstGeom prst="rect">
            <a:avLst/>
          </a:prstGeom>
        </p:spPr>
        <p:txBody>
          <a:bodyPr wrap="square">
            <a:spAutoFit/>
          </a:bodyPr>
          <a:lstStyle/>
          <a:p>
            <a:pPr marR="0" lvl="0" algn="just">
              <a:lnSpc>
                <a:spcPct val="115000"/>
              </a:lnSpc>
              <a:spcBef>
                <a:spcPts val="300"/>
              </a:spcBef>
              <a:spcAft>
                <a:spcPts val="300"/>
              </a:spcAft>
            </a:pPr>
            <a:r>
              <a:rPr lang="en-US" b="1" smtClean="0">
                <a:solidFill>
                  <a:srgbClr val="FF0000"/>
                </a:solidFill>
                <a:latin typeface="Times New Roman" panose="02020603050405020304" pitchFamily="18" charset="0"/>
                <a:ea typeface="Times New Roman" panose="02020603050405020304" pitchFamily="18" charset="0"/>
              </a:rPr>
              <a:t>II. MỤC ĐÍCH CỦA GIẢI PHÁP:</a:t>
            </a:r>
          </a:p>
        </p:txBody>
      </p:sp>
      <p:sp>
        <p:nvSpPr>
          <p:cNvPr id="6" name="Rectangle 5"/>
          <p:cNvSpPr/>
          <p:nvPr/>
        </p:nvSpPr>
        <p:spPr>
          <a:xfrm>
            <a:off x="655746" y="1513975"/>
            <a:ext cx="8164726" cy="3683060"/>
          </a:xfrm>
          <a:prstGeom prst="rect">
            <a:avLst/>
          </a:prstGeom>
        </p:spPr>
        <p:txBody>
          <a:bodyPr wrap="square">
            <a:spAutoFit/>
          </a:bodyPr>
          <a:lstStyle/>
          <a:p>
            <a:pPr lvl="0" algn="just">
              <a:lnSpc>
                <a:spcPts val="2800"/>
              </a:lnSpc>
            </a:pPr>
            <a:r>
              <a:rPr lang="en-US" sz="2000" smtClean="0">
                <a:solidFill>
                  <a:srgbClr val="0070C0"/>
                </a:solidFill>
                <a:latin typeface="Times New Roman" panose="02020603050405020304" pitchFamily="18" charset="0"/>
                <a:cs typeface="Times New Roman" panose="02020603050405020304" pitchFamily="18" charset="0"/>
              </a:rPr>
              <a:t>1. </a:t>
            </a:r>
            <a:r>
              <a:rPr lang="en-US" sz="2000" err="1" smtClean="0">
                <a:solidFill>
                  <a:srgbClr val="0070C0"/>
                </a:solidFill>
                <a:latin typeface="Times New Roman" panose="02020603050405020304" pitchFamily="18" charset="0"/>
                <a:cs typeface="Times New Roman" panose="02020603050405020304" pitchFamily="18" charset="0"/>
              </a:rPr>
              <a:t>Giúp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việc</a:t>
            </a:r>
            <a:r>
              <a:rPr lang="en-US" sz="2000">
                <a:solidFill>
                  <a:srgbClr val="0070C0"/>
                </a:solidFill>
                <a:latin typeface="Times New Roman" panose="02020603050405020304" pitchFamily="18" charset="0"/>
                <a:cs typeface="Times New Roman" panose="02020603050405020304" pitchFamily="18" charset="0"/>
              </a:rPr>
              <a:t> </a:t>
            </a:r>
            <a:r>
              <a:rPr lang="en-US" sz="2000" smtClean="0">
                <a:solidFill>
                  <a:srgbClr val="0070C0"/>
                </a:solidFill>
                <a:latin typeface="Times New Roman" panose="02020603050405020304" pitchFamily="18" charset="0"/>
                <a:cs typeface="Times New Roman" panose="02020603050405020304" pitchFamily="18" charset="0"/>
              </a:rPr>
              <a:t>di </a:t>
            </a:r>
            <a:r>
              <a:rPr lang="en-US" sz="2000" err="1" smtClean="0">
                <a:solidFill>
                  <a:srgbClr val="0070C0"/>
                </a:solidFill>
                <a:latin typeface="Times New Roman" panose="02020603050405020304" pitchFamily="18" charset="0"/>
                <a:cs typeface="Times New Roman" panose="02020603050405020304" pitchFamily="18" charset="0"/>
              </a:rPr>
              <a:t>chuyển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được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thiểu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ở </a:t>
            </a:r>
            <a:r>
              <a:rPr lang="en-US" sz="2000" err="1">
                <a:solidFill>
                  <a:srgbClr val="0070C0"/>
                </a:solidFill>
                <a:latin typeface="Times New Roman" panose="02020603050405020304" pitchFamily="18" charset="0"/>
                <a:cs typeface="Times New Roman" panose="02020603050405020304" pitchFamily="18" charset="0"/>
              </a:rPr>
              <a:t>bất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cứ</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nơi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đâu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cũng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dạy</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thông</a:t>
            </a:r>
            <a:r>
              <a:rPr lang="en-US" sz="2000">
                <a:solidFill>
                  <a:srgbClr val="0070C0"/>
                </a:solidFill>
                <a:latin typeface="Times New Roman" panose="02020603050405020304" pitchFamily="18" charset="0"/>
                <a:cs typeface="Times New Roman" panose="02020603050405020304" pitchFamily="18" charset="0"/>
              </a:rPr>
              <a:t> qua </a:t>
            </a:r>
            <a:r>
              <a:rPr lang="en-US" sz="2000" smtClean="0">
                <a:solidFill>
                  <a:srgbClr val="0070C0"/>
                </a:solidFill>
                <a:latin typeface="Times New Roman" panose="02020603050405020304" pitchFamily="18" charset="0"/>
                <a:cs typeface="Times New Roman" panose="02020603050405020304" pitchFamily="18" charset="0"/>
              </a:rPr>
              <a:t>internet;</a:t>
            </a:r>
            <a:endParaRPr lang="en-US" sz="2000">
              <a:solidFill>
                <a:srgbClr val="0070C0"/>
              </a:solidFill>
              <a:latin typeface="Times New Roman" panose="02020603050405020304" pitchFamily="18" charset="0"/>
              <a:cs typeface="Times New Roman" panose="02020603050405020304" pitchFamily="18" charset="0"/>
            </a:endParaRPr>
          </a:p>
          <a:p>
            <a:pPr lvl="0" algn="just">
              <a:lnSpc>
                <a:spcPts val="2800"/>
              </a:lnSpc>
            </a:pPr>
            <a:r>
              <a:rPr lang="en-US" sz="2000" smtClean="0">
                <a:solidFill>
                  <a:srgbClr val="0070C0"/>
                </a:solidFill>
                <a:latin typeface="Times New Roman" panose="02020603050405020304" pitchFamily="18" charset="0"/>
                <a:cs typeface="Times New Roman" panose="02020603050405020304" pitchFamily="18" charset="0"/>
              </a:rPr>
              <a:t>2. </a:t>
            </a:r>
            <a:r>
              <a:rPr lang="en-US" sz="2000" err="1" smtClean="0">
                <a:solidFill>
                  <a:srgbClr val="0070C0"/>
                </a:solidFill>
                <a:latin typeface="Times New Roman" panose="02020603050405020304" pitchFamily="18" charset="0"/>
                <a:cs typeface="Times New Roman" panose="02020603050405020304" pitchFamily="18" charset="0"/>
              </a:rPr>
              <a:t>Giảng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trao</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đổi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tham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vấn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thông</a:t>
            </a:r>
            <a:r>
              <a:rPr lang="en-US" sz="2000" smtClean="0">
                <a:solidFill>
                  <a:srgbClr val="0070C0"/>
                </a:solidFill>
                <a:latin typeface="Times New Roman" panose="02020603050405020304" pitchFamily="18" charset="0"/>
                <a:cs typeface="Times New Roman" panose="02020603050405020304" pitchFamily="18" charset="0"/>
              </a:rPr>
              <a:t> qua </a:t>
            </a:r>
            <a:r>
              <a:rPr lang="en-US" sz="2000">
                <a:solidFill>
                  <a:srgbClr val="0070C0"/>
                </a:solidFill>
                <a:latin typeface="Times New Roman" panose="02020603050405020304" pitchFamily="18" charset="0"/>
                <a:cs typeface="Times New Roman" panose="02020603050405020304" pitchFamily="18" charset="0"/>
              </a:rPr>
              <a:t>Video call. </a:t>
            </a:r>
            <a:r>
              <a:rPr lang="en-US" sz="2000" err="1">
                <a:solidFill>
                  <a:srgbClr val="0070C0"/>
                </a:solidFill>
                <a:latin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chia </a:t>
            </a:r>
            <a:r>
              <a:rPr lang="en-US" sz="2000" err="1">
                <a:solidFill>
                  <a:srgbClr val="0070C0"/>
                </a:solidFill>
                <a:latin typeface="Times New Roman" panose="02020603050405020304" pitchFamily="18" charset="0"/>
                <a:cs typeface="Times New Roman" panose="02020603050405020304" pitchFamily="18" charset="0"/>
              </a:rPr>
              <a:t>sẻ</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nội</a:t>
            </a:r>
            <a:r>
              <a:rPr lang="en-US" sz="2000">
                <a:solidFill>
                  <a:srgbClr val="0070C0"/>
                </a:solidFill>
                <a:latin typeface="Times New Roman" panose="02020603050405020304" pitchFamily="18" charset="0"/>
                <a:cs typeface="Times New Roman" panose="02020603050405020304" pitchFamily="18" charset="0"/>
              </a:rPr>
              <a:t> dung </a:t>
            </a:r>
            <a:r>
              <a:rPr lang="en-US" sz="2000" err="1">
                <a:solidFill>
                  <a:srgbClr val="0070C0"/>
                </a:solidFill>
                <a:latin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dạy</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tới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rất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thuận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tiện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giống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như</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đang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lớp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a:t>
            </a:r>
          </a:p>
          <a:p>
            <a:pPr lvl="0" algn="just">
              <a:lnSpc>
                <a:spcPts val="2800"/>
              </a:lnSpc>
            </a:pPr>
            <a:r>
              <a:rPr lang="en-US" sz="2000" err="1">
                <a:solidFill>
                  <a:srgbClr val="0070C0"/>
                </a:solidFill>
                <a:latin typeface="Times New Roman" panose="02020603050405020304" pitchFamily="18" charset="0"/>
                <a:cs typeface="Times New Roman" panose="02020603050405020304" pitchFamily="18" charset="0"/>
              </a:rPr>
              <a:t>Tương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qua </a:t>
            </a:r>
            <a:r>
              <a:rPr lang="en-US" sz="2000" err="1">
                <a:solidFill>
                  <a:srgbClr val="0070C0"/>
                </a:solidFill>
                <a:latin typeface="Times New Roman" panose="02020603050405020304" pitchFamily="18" charset="0"/>
                <a:cs typeface="Times New Roman" panose="02020603050405020304" pitchFamily="18" charset="0"/>
              </a:rPr>
              <a:t>lại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giữa</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và</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một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cách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dễ</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dàng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giúp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bài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được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hiệu</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quả</a:t>
            </a:r>
            <a:r>
              <a:rPr lang="en-US" sz="2000">
                <a:solidFill>
                  <a:srgbClr val="0070C0"/>
                </a:solidFill>
                <a:latin typeface="Times New Roman" panose="02020603050405020304" pitchFamily="18" charset="0"/>
                <a:cs typeface="Times New Roman" panose="02020603050405020304" pitchFamily="18" charset="0"/>
              </a:rPr>
              <a:t>;</a:t>
            </a:r>
          </a:p>
          <a:p>
            <a:pPr lvl="0" algn="just">
              <a:lnSpc>
                <a:spcPts val="2800"/>
              </a:lnSpc>
            </a:pPr>
            <a:r>
              <a:rPr lang="en-US" sz="2000" smtClean="0">
                <a:solidFill>
                  <a:srgbClr val="0070C0"/>
                </a:solidFill>
                <a:latin typeface="Times New Roman" panose="02020603050405020304" pitchFamily="18" charset="0"/>
                <a:cs typeface="Times New Roman" panose="02020603050405020304" pitchFamily="18" charset="0"/>
              </a:rPr>
              <a:t>3. </a:t>
            </a:r>
            <a:r>
              <a:rPr lang="en-US" sz="2000" err="1" smtClean="0">
                <a:solidFill>
                  <a:srgbClr val="0070C0"/>
                </a:solidFill>
                <a:latin typeface="Times New Roman" panose="02020603050405020304" pitchFamily="18" charset="0"/>
                <a:cs typeface="Times New Roman" panose="02020603050405020304" pitchFamily="18" charset="0"/>
              </a:rPr>
              <a:t>Giảm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thiểu</a:t>
            </a:r>
            <a:r>
              <a:rPr lang="en-US" sz="2000">
                <a:solidFill>
                  <a:srgbClr val="0070C0"/>
                </a:solidFill>
                <a:latin typeface="Times New Roman" panose="02020603050405020304" pitchFamily="18" charset="0"/>
                <a:cs typeface="Times New Roman" panose="02020603050405020304" pitchFamily="18" charset="0"/>
              </a:rPr>
              <a:t> chi </a:t>
            </a:r>
            <a:r>
              <a:rPr lang="en-US" sz="2000" err="1">
                <a:solidFill>
                  <a:srgbClr val="0070C0"/>
                </a:solidFill>
                <a:latin typeface="Times New Roman" panose="02020603050405020304" pitchFamily="18" charset="0"/>
                <a:cs typeface="Times New Roman" panose="02020603050405020304" pitchFamily="18" charset="0"/>
              </a:rPr>
              <a:t>phí</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về</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kinh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tế</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tiết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kiệm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hơn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ngân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sách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nhà</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trường</a:t>
            </a:r>
            <a:r>
              <a:rPr lang="en-US" sz="2000">
                <a:solidFill>
                  <a:srgbClr val="0070C0"/>
                </a:solidFill>
                <a:latin typeface="Times New Roman" panose="02020603050405020304" pitchFamily="18" charset="0"/>
                <a:cs typeface="Times New Roman" panose="02020603050405020304" pitchFamily="18" charset="0"/>
              </a:rPr>
              <a:t>;</a:t>
            </a:r>
          </a:p>
          <a:p>
            <a:pPr lvl="0" algn="just">
              <a:lnSpc>
                <a:spcPts val="2800"/>
              </a:lnSpc>
            </a:pPr>
            <a:r>
              <a:rPr lang="en-US" sz="2000" smtClean="0">
                <a:solidFill>
                  <a:srgbClr val="0070C0"/>
                </a:solidFill>
                <a:latin typeface="Times New Roman" panose="02020603050405020304" pitchFamily="18" charset="0"/>
                <a:cs typeface="Times New Roman" panose="02020603050405020304" pitchFamily="18" charset="0"/>
              </a:rPr>
              <a:t>4. </a:t>
            </a:r>
            <a:r>
              <a:rPr lang="en-US" sz="2000" err="1" smtClean="0">
                <a:solidFill>
                  <a:srgbClr val="0070C0"/>
                </a:solidFill>
                <a:latin typeface="Times New Roman" panose="02020603050405020304" pitchFamily="18" charset="0"/>
                <a:cs typeface="Times New Roman" panose="02020603050405020304" pitchFamily="18" charset="0"/>
              </a:rPr>
              <a:t>Nhà</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quản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lý</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thể</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kiểm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soát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chất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lượng</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dạy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và</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qua Internet;</a:t>
            </a:r>
          </a:p>
          <a:p>
            <a:pPr lvl="0" algn="just">
              <a:lnSpc>
                <a:spcPts val="2800"/>
              </a:lnSpc>
            </a:pPr>
            <a:r>
              <a:rPr lang="en-US" sz="2000" smtClean="0">
                <a:solidFill>
                  <a:srgbClr val="0070C0"/>
                </a:solidFill>
                <a:latin typeface="Times New Roman" panose="02020603050405020304" pitchFamily="18" charset="0"/>
                <a:cs typeface="Times New Roman" panose="02020603050405020304" pitchFamily="18" charset="0"/>
              </a:rPr>
              <a:t>5.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viên</a:t>
            </a:r>
            <a:r>
              <a:rPr lang="en-US" sz="2000" smtClean="0">
                <a:solidFill>
                  <a:srgbClr val="0070C0"/>
                </a:solidFill>
                <a:latin typeface="Times New Roman" panose="02020603050405020304" pitchFamily="18" charset="0"/>
                <a:cs typeface="Times New Roman" panose="02020603050405020304" pitchFamily="18" charset="0"/>
              </a:rPr>
              <a:t>/</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sinh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được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thông</a:t>
            </a:r>
            <a:r>
              <a:rPr lang="en-US" sz="2000" smtClean="0">
                <a:solidFill>
                  <a:srgbClr val="0070C0"/>
                </a:solidFill>
                <a:latin typeface="Times New Roman" panose="02020603050405020304" pitchFamily="18" charset="0"/>
                <a:cs typeface="Times New Roman" panose="02020603050405020304" pitchFamily="18" charset="0"/>
              </a:rPr>
              <a:t> qua </a:t>
            </a:r>
            <a:r>
              <a:rPr lang="en-US" sz="2000" err="1" smtClean="0">
                <a:solidFill>
                  <a:srgbClr val="0070C0"/>
                </a:solidFill>
                <a:latin typeface="Times New Roman" panose="02020603050405020304" pitchFamily="18" charset="0"/>
                <a:cs typeface="Times New Roman" panose="02020603050405020304" pitchFamily="18" charset="0"/>
              </a:rPr>
              <a:t>công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nghệ</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giúp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sinh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đam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mê</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hơn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với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việc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và</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cho</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kết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quả</a:t>
            </a:r>
            <a:r>
              <a:rPr lang="en-US" sz="2000" smtClean="0">
                <a:solidFill>
                  <a:srgbClr val="0070C0"/>
                </a:solidFill>
                <a:latin typeface="Times New Roman" panose="02020603050405020304" pitchFamily="18" charset="0"/>
                <a:cs typeface="Times New Roman" panose="02020603050405020304" pitchFamily="18" charset="0"/>
              </a:rPr>
              <a:t> hoc </a:t>
            </a:r>
            <a:r>
              <a:rPr lang="en-US" sz="2000" err="1" smtClean="0">
                <a:solidFill>
                  <a:srgbClr val="0070C0"/>
                </a:solidFill>
                <a:latin typeface="Times New Roman" panose="02020603050405020304" pitchFamily="18" charset="0"/>
                <a:cs typeface="Times New Roman" panose="02020603050405020304" pitchFamily="18" charset="0"/>
              </a:rPr>
              <a:t>tập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tốt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nhất</a:t>
            </a:r>
            <a:r>
              <a:rPr lang="en-US" sz="2000" smtClean="0">
                <a:solidFill>
                  <a:srgbClr val="0070C0"/>
                </a:solidFill>
                <a:latin typeface="Times New Roman" panose="02020603050405020304" pitchFamily="18" charset="0"/>
                <a:cs typeface="Times New Roman" panose="02020603050405020304" pitchFamily="18" charset="0"/>
              </a:rPr>
              <a:t>.</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2709354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385362"/>
          </a:xfrm>
          <a:prstGeom prst="rect">
            <a:avLst/>
          </a:prstGeom>
        </p:spPr>
        <p:txBody>
          <a:bodyPr wrap="square">
            <a:spAutoFit/>
          </a:bodyPr>
          <a:lstStyle/>
          <a:p>
            <a:pPr marR="0" lvl="0" algn="just">
              <a:lnSpc>
                <a:spcPct val="115000"/>
              </a:lnSpc>
              <a:spcBef>
                <a:spcPts val="300"/>
              </a:spcBef>
              <a:spcAft>
                <a:spcPts val="300"/>
              </a:spcAft>
            </a:pPr>
            <a:r>
              <a:rPr lang="en-US" b="1" smtClean="0">
                <a:solidFill>
                  <a:srgbClr val="FF0000"/>
                </a:solidFill>
                <a:latin typeface="Times New Roman" panose="02020603050405020304" pitchFamily="18" charset="0"/>
                <a:ea typeface="Times New Roman" panose="02020603050405020304" pitchFamily="18" charset="0"/>
              </a:rPr>
              <a:t>III. SƠ ĐỒ TỔNG QUAN CỦA HỆ THỐNG:</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88" y="2633953"/>
            <a:ext cx="7579993" cy="230799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9937" y="1611305"/>
            <a:ext cx="8266519" cy="923330"/>
          </a:xfrm>
          <a:prstGeom prst="rect">
            <a:avLst/>
          </a:prstGeom>
        </p:spPr>
        <p:txBody>
          <a:bodyPr wrap="square">
            <a:spAutoFit/>
          </a:bodyPr>
          <a:lstStyle/>
          <a:p>
            <a:r>
              <a:rPr lang="it-IT">
                <a:solidFill>
                  <a:srgbClr val="0070C0"/>
                </a:solidFill>
                <a:latin typeface="Times New Roman" panose="02020603050405020304" pitchFamily="18" charset="0"/>
                <a:ea typeface="Times New Roman" panose="02020603050405020304" pitchFamily="18" charset="0"/>
              </a:rPr>
              <a:t>Hệ thống </a:t>
            </a:r>
            <a:r>
              <a:rPr lang="it-IT" smtClean="0">
                <a:solidFill>
                  <a:srgbClr val="0070C0"/>
                </a:solidFill>
                <a:latin typeface="Times New Roman" panose="02020603050405020304" pitchFamily="18" charset="0"/>
                <a:ea typeface="Times New Roman" panose="02020603050405020304" pitchFamily="18" charset="0"/>
              </a:rPr>
              <a:t>bao </a:t>
            </a:r>
            <a:r>
              <a:rPr lang="it-IT">
                <a:solidFill>
                  <a:srgbClr val="0070C0"/>
                </a:solidFill>
                <a:latin typeface="Times New Roman" panose="02020603050405020304" pitchFamily="18" charset="0"/>
                <a:ea typeface="Times New Roman" panose="02020603050405020304" pitchFamily="18" charset="0"/>
              </a:rPr>
              <a:t>gồm </a:t>
            </a:r>
            <a:r>
              <a:rPr lang="it-IT" smtClean="0">
                <a:solidFill>
                  <a:srgbClr val="0070C0"/>
                </a:solidFill>
                <a:latin typeface="Times New Roman" panose="02020603050405020304" pitchFamily="18" charset="0"/>
                <a:ea typeface="Times New Roman" panose="02020603050405020304" pitchFamily="18" charset="0"/>
              </a:rPr>
              <a:t>tối thiểu 02 điểm: Phòng </a:t>
            </a:r>
            <a:r>
              <a:rPr lang="it-IT">
                <a:solidFill>
                  <a:srgbClr val="0070C0"/>
                </a:solidFill>
                <a:latin typeface="Times New Roman" panose="02020603050405020304" pitchFamily="18" charset="0"/>
                <a:ea typeface="Times New Roman" panose="02020603050405020304" pitchFamily="18" charset="0"/>
              </a:rPr>
              <a:t>học </a:t>
            </a:r>
            <a:r>
              <a:rPr lang="it-IT" smtClean="0">
                <a:solidFill>
                  <a:srgbClr val="0070C0"/>
                </a:solidFill>
                <a:latin typeface="Times New Roman" panose="02020603050405020304" pitchFamily="18" charset="0"/>
                <a:ea typeface="Times New Roman" panose="02020603050405020304" pitchFamily="18" charset="0"/>
              </a:rPr>
              <a:t>cố định và </a:t>
            </a:r>
            <a:r>
              <a:rPr lang="it-IT">
                <a:solidFill>
                  <a:srgbClr val="0070C0"/>
                </a:solidFill>
                <a:latin typeface="Times New Roman" panose="02020603050405020304" pitchFamily="18" charset="0"/>
                <a:ea typeface="Times New Roman" panose="02020603050405020304" pitchFamily="18" charset="0"/>
              </a:rPr>
              <a:t>điểm giảng dạy hoặc dự giờ từ xa. Băng thông cần thiết để đảm bảo chất lượng Full HD cho hình ảnh, âm thanh và cả chia sẻ dữ liệu cần là 2Mbps  từ mỗi </a:t>
            </a:r>
            <a:r>
              <a:rPr lang="it-IT" smtClean="0">
                <a:solidFill>
                  <a:srgbClr val="0070C0"/>
                </a:solidFill>
                <a:latin typeface="Times New Roman" panose="02020603050405020304" pitchFamily="18" charset="0"/>
                <a:ea typeface="Times New Roman" panose="02020603050405020304" pitchFamily="18" charset="0"/>
              </a:rPr>
              <a:t>điểm.</a:t>
            </a:r>
            <a:endParaRPr lang="en-US">
              <a:solidFill>
                <a:srgbClr val="0070C0"/>
              </a:solidFill>
            </a:endParaRP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202740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A</a:t>
            </a:r>
            <a:r>
              <a:rPr lang="en-US" b="1" smtClean="0">
                <a:solidFill>
                  <a:srgbClr val="FF0000"/>
                </a:solidFill>
                <a:latin typeface="Times New Roman" panose="02020603050405020304" pitchFamily="18" charset="0"/>
                <a:ea typeface="Times New Roman" panose="02020603050405020304" pitchFamily="18" charset="0"/>
              </a:rPr>
              <a:t>. THIẾT BỊ TẠI PHÒNG HỌC ĐA PHƯƠNG TIỆN CỐ ĐỊNH </a:t>
            </a:r>
          </a:p>
        </p:txBody>
      </p:sp>
      <p:sp>
        <p:nvSpPr>
          <p:cNvPr id="8" name="Rectangle 7"/>
          <p:cNvSpPr/>
          <p:nvPr/>
        </p:nvSpPr>
        <p:spPr>
          <a:xfrm>
            <a:off x="-396552" y="1574211"/>
            <a:ext cx="9369222" cy="3298339"/>
          </a:xfrm>
          <a:prstGeom prst="rect">
            <a:avLst/>
          </a:prstGeom>
        </p:spPr>
        <p:txBody>
          <a:bodyPr wrap="square">
            <a:spAutoFit/>
          </a:bodyPr>
          <a:lstStyle/>
          <a:p>
            <a:pPr marR="0" lvl="2" algn="just">
              <a:lnSpc>
                <a:spcPts val="2500"/>
              </a:lnSpc>
              <a:tabLst>
                <a:tab pos="900430" algn="l"/>
              </a:tabLst>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Máy </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 </a:t>
            </a:r>
            <a:r>
              <a:rPr lang="x-none"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 nối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hạ tầng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hần </a:t>
            </a:r>
            <a:r>
              <a:rPr lang="x-none"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 thực hiện chức năng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trực tuyến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giảng</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(Teach Infinity II,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IdeaMAX</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TrueCAST</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lvl="2" algn="just">
              <a:lnSpc>
                <a:spcPts val="2500"/>
              </a:lnSpc>
              <a:tabLst>
                <a:tab pos="900430" algn="l"/>
              </a:tabLst>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err="1" smtClean="0">
                <a:solidFill>
                  <a:srgbClr val="0070C0"/>
                </a:solidFill>
                <a:latin typeface="Times New Roman" panose="02020603050405020304" pitchFamily="18" charset="0"/>
                <a:cs typeface="Times New Roman" panose="02020603050405020304" pitchFamily="18" charset="0"/>
              </a:rPr>
              <a:t>Màn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hình</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cảm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ứng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tương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thông</a:t>
            </a:r>
            <a:r>
              <a:rPr lang="en-US" sz="2000">
                <a:solidFill>
                  <a:srgbClr val="0070C0"/>
                </a:solidFill>
                <a:latin typeface="Times New Roman" panose="02020603050405020304" pitchFamily="18" charset="0"/>
                <a:cs typeface="Times New Roman" panose="02020603050405020304" pitchFamily="18" charset="0"/>
              </a:rPr>
              <a:t> minh </a:t>
            </a:r>
            <a:r>
              <a:rPr lang="en-US" sz="2000" err="1">
                <a:solidFill>
                  <a:srgbClr val="0070C0"/>
                </a:solidFill>
                <a:latin typeface="Times New Roman" panose="02020603050405020304" pitchFamily="18" charset="0"/>
                <a:cs typeface="Times New Roman" panose="02020603050405020304" pitchFamily="18" charset="0"/>
              </a:rPr>
              <a:t>thương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hiệu</a:t>
            </a:r>
            <a:r>
              <a:rPr lang="en-US" sz="2000">
                <a:solidFill>
                  <a:srgbClr val="0070C0"/>
                </a:solidFill>
                <a:latin typeface="Times New Roman" panose="02020603050405020304" pitchFamily="18" charset="0"/>
                <a:cs typeface="Times New Roman" panose="02020603050405020304" pitchFamily="18" charset="0"/>
              </a:rPr>
              <a:t> </a:t>
            </a:r>
            <a:r>
              <a:rPr lang="en-US" sz="2000" smtClean="0">
                <a:solidFill>
                  <a:srgbClr val="0070C0"/>
                </a:solidFill>
                <a:latin typeface="Times New Roman" panose="02020603050405020304" pitchFamily="18" charset="0"/>
                <a:cs typeface="Times New Roman" panose="02020603050405020304" pitchFamily="18" charset="0"/>
              </a:rPr>
              <a:t>Newline (65”/75”/86”) </a:t>
            </a:r>
            <a:r>
              <a:rPr lang="en-US" sz="2000" err="1">
                <a:solidFill>
                  <a:srgbClr val="0070C0"/>
                </a:solidFill>
                <a:latin typeface="Times New Roman" panose="02020603050405020304" pitchFamily="18" charset="0"/>
                <a:cs typeface="Times New Roman" panose="02020603050405020304" pitchFamily="18" charset="0"/>
              </a:rPr>
              <a:t>giúp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sinh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làm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bài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tập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cũng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như</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truyền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tải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những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nội</a:t>
            </a:r>
            <a:r>
              <a:rPr lang="en-US" sz="2000">
                <a:solidFill>
                  <a:srgbClr val="0070C0"/>
                </a:solidFill>
                <a:latin typeface="Times New Roman" panose="02020603050405020304" pitchFamily="18" charset="0"/>
                <a:cs typeface="Times New Roman" panose="02020603050405020304" pitchFamily="18" charset="0"/>
              </a:rPr>
              <a:t> dung sang </a:t>
            </a:r>
            <a:r>
              <a:rPr lang="en-US" sz="2000" err="1" smtClean="0">
                <a:solidFill>
                  <a:srgbClr val="0070C0"/>
                </a:solidFill>
                <a:latin typeface="Times New Roman" panose="02020603050405020304" pitchFamily="18" charset="0"/>
                <a:cs typeface="Times New Roman" panose="02020603050405020304" pitchFamily="18" charset="0"/>
              </a:rPr>
              <a:t>điểm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cầu</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của</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giáo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từ</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xa</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thông</a:t>
            </a:r>
            <a:r>
              <a:rPr lang="en-US" sz="2000">
                <a:solidFill>
                  <a:srgbClr val="0070C0"/>
                </a:solidFill>
                <a:latin typeface="Times New Roman" panose="02020603050405020304" pitchFamily="18" charset="0"/>
                <a:cs typeface="Times New Roman" panose="02020603050405020304" pitchFamily="18" charset="0"/>
              </a:rPr>
              <a:t> qua </a:t>
            </a:r>
            <a:r>
              <a:rPr lang="en-US" sz="2000" err="1">
                <a:solidFill>
                  <a:srgbClr val="0070C0"/>
                </a:solidFill>
                <a:latin typeface="Times New Roman" panose="02020603050405020304" pitchFamily="18" charset="0"/>
                <a:cs typeface="Times New Roman" panose="02020603050405020304" pitchFamily="18" charset="0"/>
              </a:rPr>
              <a:t>phần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mềm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hỗ</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trợ</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trực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tuyến</a:t>
            </a:r>
            <a:r>
              <a:rPr lang="en-US" sz="2000">
                <a:solidFill>
                  <a:srgbClr val="0070C0"/>
                </a:solidFill>
                <a:latin typeface="Times New Roman" panose="02020603050405020304" pitchFamily="18" charset="0"/>
                <a:cs typeface="Times New Roman" panose="02020603050405020304" pitchFamily="18" charset="0"/>
              </a:rPr>
              <a:t>.</a:t>
            </a:r>
          </a:p>
          <a:p>
            <a:pPr marR="0" lvl="2" algn="just">
              <a:lnSpc>
                <a:spcPts val="2500"/>
              </a:lnSpc>
              <a:tabLst>
                <a:tab pos="900430" algn="l"/>
              </a:tabLst>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Camera</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Aver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quay </a:t>
            </a:r>
            <a:r>
              <a:rPr lang="x-none"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quét có khả năng zoom tới 18X, góc mở tới 67 độ </a:t>
            </a:r>
            <a:r>
              <a:rPr lang="x-none"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mang lại </a:t>
            </a:r>
            <a:r>
              <a:rPr lang="x-none"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phạm vi bao quát lớn cho phòng học. Camera được treo phía cuối hoặc đầu lớp học để ghi hình học sinh trong lớp học. </a:t>
            </a:r>
            <a:endParaRPr lang="en-US" sz="2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592559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A</a:t>
            </a:r>
            <a:r>
              <a:rPr lang="en-US" b="1" smtClean="0">
                <a:solidFill>
                  <a:srgbClr val="FF0000"/>
                </a:solidFill>
                <a:latin typeface="Times New Roman" panose="02020603050405020304" pitchFamily="18" charset="0"/>
                <a:ea typeface="Times New Roman" panose="02020603050405020304" pitchFamily="18" charset="0"/>
              </a:rPr>
              <a:t>. THIẾT BỊ TẠI PHÒNG HỌC ĐA PHƯƠNG TIỆN CỐ ĐỊNH </a:t>
            </a:r>
          </a:p>
        </p:txBody>
      </p:sp>
      <p:sp>
        <p:nvSpPr>
          <p:cNvPr id="8" name="Rectangle 7"/>
          <p:cNvSpPr/>
          <p:nvPr/>
        </p:nvSpPr>
        <p:spPr>
          <a:xfrm>
            <a:off x="-396552" y="1574211"/>
            <a:ext cx="9369222" cy="3657411"/>
          </a:xfrm>
          <a:prstGeom prst="rect">
            <a:avLst/>
          </a:prstGeom>
        </p:spPr>
        <p:txBody>
          <a:bodyPr wrap="square">
            <a:spAutoFit/>
          </a:bodyPr>
          <a:lstStyle/>
          <a:p>
            <a:pPr marR="0" lvl="2" algn="just">
              <a:lnSpc>
                <a:spcPts val="2600"/>
              </a:lnSpc>
              <a:spcBef>
                <a:spcPts val="300"/>
              </a:spcBef>
              <a:spcAft>
                <a:spcPts val="300"/>
              </a:spcAft>
              <a:tabLst>
                <a:tab pos="900430" algn="l"/>
              </a:tabLst>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mixer/Amply/Speaker/Micro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R="0" lvl="2" algn="just">
              <a:lnSpc>
                <a:spcPts val="2600"/>
              </a:lnSpc>
              <a:spcBef>
                <a:spcPts val="300"/>
              </a:spcBef>
              <a:spcAft>
                <a:spcPts val="300"/>
              </a:spcAft>
              <a:tabLst>
                <a:tab pos="900430" algn="l"/>
              </a:tabLst>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cỡ</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độ</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nét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cao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với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độ</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phân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giải</a:t>
            </a:r>
            <a:r>
              <a:rPr lang="en-US" sz="2000">
                <a:solidFill>
                  <a:srgbClr val="0070C0"/>
                </a:solidFill>
                <a:latin typeface="Times New Roman" panose="02020603050405020304" pitchFamily="18" charset="0"/>
                <a:cs typeface="Times New Roman" panose="02020603050405020304" pitchFamily="18" charset="0"/>
              </a:rPr>
              <a:t> 4K </a:t>
            </a:r>
            <a:r>
              <a:rPr lang="en-US" sz="2000" err="1" smtClean="0">
                <a:solidFill>
                  <a:srgbClr val="0070C0"/>
                </a:solidFill>
                <a:latin typeface="Times New Roman" panose="02020603050405020304" pitchFamily="18" charset="0"/>
                <a:cs typeface="Times New Roman" panose="02020603050405020304" pitchFamily="18" charset="0"/>
              </a:rPr>
              <a:t>tương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thích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với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màn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hình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để</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hiển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thị</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giúp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cho</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sinh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quan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sát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được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thuận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tiện</a:t>
            </a:r>
            <a:r>
              <a:rPr lang="en-US" sz="2000" smtClean="0">
                <a:solidFill>
                  <a:srgbClr val="0070C0"/>
                </a:solidFill>
                <a:latin typeface="Times New Roman" panose="02020603050405020304" pitchFamily="18" charset="0"/>
                <a:cs typeface="Times New Roman" panose="02020603050405020304" pitchFamily="18" charset="0"/>
              </a:rPr>
              <a:t>.</a:t>
            </a:r>
          </a:p>
          <a:p>
            <a:pPr lvl="2" algn="just">
              <a:lnSpc>
                <a:spcPts val="2600"/>
              </a:lnSpc>
              <a:spcBef>
                <a:spcPts val="300"/>
              </a:spcBef>
              <a:spcAft>
                <a:spcPts val="300"/>
              </a:spcAft>
              <a:tabLst>
                <a:tab pos="900430" algn="l"/>
              </a:tabLst>
            </a:pPr>
            <a:r>
              <a:rPr lang="en-US" sz="2000" smtClean="0">
                <a:solidFill>
                  <a:srgbClr val="0070C0"/>
                </a:solidFill>
                <a:latin typeface="Times New Roman" panose="02020603050405020304" pitchFamily="18" charset="0"/>
                <a:cs typeface="Times New Roman" panose="02020603050405020304" pitchFamily="18" charset="0"/>
              </a:rPr>
              <a:t>5. Camera </a:t>
            </a:r>
            <a:r>
              <a:rPr lang="en-US" sz="2000" err="1">
                <a:solidFill>
                  <a:srgbClr val="0070C0"/>
                </a:solidFill>
                <a:latin typeface="Times New Roman" panose="02020603050405020304" pitchFamily="18" charset="0"/>
                <a:cs typeface="Times New Roman" panose="02020603050405020304" pitchFamily="18" charset="0"/>
              </a:rPr>
              <a:t>thu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hình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vật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giúp</a:t>
            </a:r>
            <a:r>
              <a:rPr lang="en-US" sz="2000">
                <a:solidFill>
                  <a:srgbClr val="0070C0"/>
                </a:solidFill>
                <a:latin typeface="Times New Roman" panose="02020603050405020304" pitchFamily="18" charset="0"/>
                <a:cs typeface="Times New Roman" panose="02020603050405020304" pitchFamily="18" charset="0"/>
              </a:rPr>
              <a:t> quay </a:t>
            </a:r>
            <a:r>
              <a:rPr lang="en-US" sz="2000" err="1">
                <a:solidFill>
                  <a:srgbClr val="0070C0"/>
                </a:solidFill>
                <a:latin typeface="Times New Roman" panose="02020603050405020304" pitchFamily="18" charset="0"/>
                <a:cs typeface="Times New Roman" panose="02020603050405020304" pitchFamily="18" charset="0"/>
              </a:rPr>
              <a:t>lại</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những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vật</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những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nội</a:t>
            </a:r>
            <a:r>
              <a:rPr lang="en-US" sz="2000">
                <a:solidFill>
                  <a:srgbClr val="0070C0"/>
                </a:solidFill>
                <a:latin typeface="Times New Roman" panose="02020603050405020304" pitchFamily="18" charset="0"/>
                <a:cs typeface="Times New Roman" panose="02020603050405020304" pitchFamily="18" charset="0"/>
              </a:rPr>
              <a:t> dung </a:t>
            </a:r>
            <a:r>
              <a:rPr lang="en-US" sz="2000" err="1">
                <a:solidFill>
                  <a:srgbClr val="0070C0"/>
                </a:solidFill>
                <a:latin typeface="Times New Roman" panose="02020603050405020304" pitchFamily="18" charset="0"/>
                <a:cs typeface="Times New Roman" panose="02020603050405020304" pitchFamily="18" charset="0"/>
              </a:rPr>
              <a:t>cần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trình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chiếu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trực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tiếp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trong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lớp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trình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chiếu</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trên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màn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hình</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tương</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tác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cả</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lớp</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học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xem</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được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hoặc</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có</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thể</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truyền</a:t>
            </a:r>
            <a:r>
              <a:rPr lang="en-US" sz="200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tải</a:t>
            </a:r>
            <a:r>
              <a:rPr lang="en-US" sz="200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đến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điểm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cầu</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giảng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cs typeface="Times New Roman" panose="02020603050405020304" pitchFamily="18" charset="0"/>
              </a:rPr>
              <a:t>viên</a:t>
            </a:r>
            <a:r>
              <a:rPr lang="en-US" sz="2000">
                <a:solidFill>
                  <a:srgbClr val="0070C0"/>
                </a:solidFill>
                <a:latin typeface="Times New Roman" panose="02020603050405020304" pitchFamily="18" charset="0"/>
                <a:cs typeface="Times New Roman" panose="02020603050405020304" pitchFamily="18" charset="0"/>
              </a:rPr>
              <a:t>.</a:t>
            </a:r>
          </a:p>
          <a:p>
            <a:pPr marR="0" lvl="2" algn="just">
              <a:lnSpc>
                <a:spcPts val="2600"/>
              </a:lnSpc>
              <a:spcBef>
                <a:spcPts val="300"/>
              </a:spcBef>
              <a:spcAft>
                <a:spcPts val="300"/>
              </a:spcAft>
              <a:tabLst>
                <a:tab pos="900430" algn="l"/>
              </a:tabLst>
            </a:pPr>
            <a:endPar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444700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A</a:t>
            </a:r>
            <a:r>
              <a:rPr lang="en-US" b="1" smtClean="0">
                <a:solidFill>
                  <a:srgbClr val="FF0000"/>
                </a:solidFill>
                <a:latin typeface="Times New Roman" panose="02020603050405020304" pitchFamily="18" charset="0"/>
                <a:ea typeface="Times New Roman" panose="02020603050405020304" pitchFamily="18" charset="0"/>
              </a:rPr>
              <a:t>. THIẾT BỊ TẠI PHÒNG HỌC ĐA PHƯƠNG TIỆN CỐ ĐỊNH </a:t>
            </a:r>
          </a:p>
        </p:txBody>
      </p:sp>
      <p:sp>
        <p:nvSpPr>
          <p:cNvPr id="8" name="Rectangle 7"/>
          <p:cNvSpPr/>
          <p:nvPr/>
        </p:nvSpPr>
        <p:spPr>
          <a:xfrm>
            <a:off x="-396552" y="1574211"/>
            <a:ext cx="9369222" cy="2657138"/>
          </a:xfrm>
          <a:prstGeom prst="rect">
            <a:avLst/>
          </a:prstGeom>
        </p:spPr>
        <p:txBody>
          <a:bodyPr wrap="square">
            <a:spAutoFit/>
          </a:bodyPr>
          <a:lstStyle/>
          <a:p>
            <a:pPr marR="0" lvl="2" algn="just">
              <a:lnSpc>
                <a:spcPts val="2600"/>
              </a:lnSpc>
              <a:spcBef>
                <a:spcPts val="300"/>
              </a:spcBef>
              <a:spcAft>
                <a:spcPts val="300"/>
              </a:spcAft>
              <a:tabLst>
                <a:tab pos="900430" algn="l"/>
              </a:tabLst>
            </a:pP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Hệ</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thống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máy</a:t>
            </a:r>
            <a:r>
              <a:rPr lang="en-US" sz="2000" smtClean="0">
                <a:solidFill>
                  <a:srgbClr val="0070C0"/>
                </a:solidFill>
                <a:latin typeface="Times New Roman" panose="02020603050405020304" pitchFamily="18" charset="0"/>
                <a:cs typeface="Times New Roman" panose="02020603050405020304" pitchFamily="18" charset="0"/>
              </a:rPr>
              <a:t> vi </a:t>
            </a:r>
            <a:r>
              <a:rPr lang="en-US" sz="2000" err="1" smtClean="0">
                <a:solidFill>
                  <a:srgbClr val="0070C0"/>
                </a:solidFill>
                <a:latin typeface="Times New Roman" panose="02020603050405020304" pitchFamily="18" charset="0"/>
                <a:cs typeface="Times New Roman" panose="02020603050405020304" pitchFamily="18" charset="0"/>
              </a:rPr>
              <a:t>tính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của</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viên</a:t>
            </a:r>
            <a:r>
              <a:rPr lang="en-US" sz="2000" smtClean="0">
                <a:solidFill>
                  <a:srgbClr val="0070C0"/>
                </a:solidFill>
                <a:latin typeface="Times New Roman" panose="02020603050405020304" pitchFamily="18" charset="0"/>
                <a:cs typeface="Times New Roman" panose="02020603050405020304" pitchFamily="18" charset="0"/>
              </a:rPr>
              <a:t>/</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sinh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thể</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dùng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máy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tính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xách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tay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máy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tính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bảng</a:t>
            </a:r>
            <a:r>
              <a:rPr lang="en-US" sz="2000" smtClean="0">
                <a:solidFill>
                  <a:srgbClr val="0070C0"/>
                </a:solidFill>
                <a:latin typeface="Times New Roman" panose="02020603050405020304" pitchFamily="18" charset="0"/>
                <a:cs typeface="Times New Roman" panose="02020603050405020304" pitchFamily="18" charset="0"/>
              </a:rPr>
              <a:t> – </a:t>
            </a:r>
            <a:r>
              <a:rPr lang="en-US" sz="2000" err="1" smtClean="0">
                <a:solidFill>
                  <a:srgbClr val="0070C0"/>
                </a:solidFill>
                <a:latin typeface="Times New Roman" panose="02020603050405020304" pitchFamily="18" charset="0"/>
                <a:cs typeface="Times New Roman" panose="02020603050405020304" pitchFamily="18" charset="0"/>
              </a:rPr>
              <a:t>ưu</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tiên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có</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khả</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năng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cảm</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ứng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Số</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lượng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tùy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thuộc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vào</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lớp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a:t>
            </a:r>
          </a:p>
          <a:p>
            <a:pPr marR="0" lvl="2" algn="just">
              <a:lnSpc>
                <a:spcPts val="2600"/>
              </a:lnSpc>
              <a:spcBef>
                <a:spcPts val="300"/>
              </a:spcBef>
              <a:spcAft>
                <a:spcPts val="300"/>
              </a:spcAft>
              <a:tabLst>
                <a:tab pos="900430" algn="l"/>
              </a:tabLst>
            </a:pPr>
            <a:r>
              <a:rPr lang="en-US" sz="2000" smtClean="0">
                <a:solidFill>
                  <a:srgbClr val="0070C0"/>
                </a:solidFill>
                <a:latin typeface="Times New Roman" panose="02020603050405020304" pitchFamily="18" charset="0"/>
                <a:cs typeface="Times New Roman" panose="02020603050405020304" pitchFamily="18" charset="0"/>
              </a:rPr>
              <a:t>7. </a:t>
            </a:r>
            <a:r>
              <a:rPr lang="en-US" sz="2000" err="1" smtClean="0">
                <a:solidFill>
                  <a:srgbClr val="0070C0"/>
                </a:solidFill>
                <a:latin typeface="Times New Roman" panose="02020603050405020304" pitchFamily="18" charset="0"/>
                <a:cs typeface="Times New Roman" panose="02020603050405020304" pitchFamily="18" charset="0"/>
              </a:rPr>
              <a:t>Hệ</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thống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mạng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máy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tính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liên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thông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Sử</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dụng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hệ</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thống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Wifi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băng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thông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lớn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để</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đáp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ứng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số</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người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truy</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cập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đồng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thời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tương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ứng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số</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thiết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bị</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trong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phòng</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a:t>
            </a:r>
          </a:p>
          <a:p>
            <a:pPr marR="0" lvl="2" algn="just">
              <a:lnSpc>
                <a:spcPts val="2600"/>
              </a:lnSpc>
              <a:spcBef>
                <a:spcPts val="300"/>
              </a:spcBef>
              <a:spcAft>
                <a:spcPts val="300"/>
              </a:spcAft>
              <a:tabLst>
                <a:tab pos="900430" algn="l"/>
              </a:tabLst>
            </a:pPr>
            <a:r>
              <a:rPr lang="en-US" sz="2000" smtClean="0">
                <a:solidFill>
                  <a:srgbClr val="0070C0"/>
                </a:solidFill>
                <a:latin typeface="Times New Roman" panose="02020603050405020304" pitchFamily="18" charset="0"/>
                <a:cs typeface="Times New Roman" panose="02020603050405020304" pitchFamily="18" charset="0"/>
              </a:rPr>
              <a:t>8. </a:t>
            </a:r>
            <a:r>
              <a:rPr lang="en-US" sz="2000" err="1" smtClean="0">
                <a:solidFill>
                  <a:srgbClr val="0070C0"/>
                </a:solidFill>
                <a:latin typeface="Times New Roman" panose="02020603050405020304" pitchFamily="18" charset="0"/>
                <a:cs typeface="Times New Roman" panose="02020603050405020304" pitchFamily="18" charset="0"/>
              </a:rPr>
              <a:t>Bàn</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ghế</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được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sắp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xếp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khoa</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phù</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hợp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với</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mô</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hình</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bố</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trí</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lớp</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học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theo</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thiết</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kế</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thực</a:t>
            </a:r>
            <a:r>
              <a:rPr lang="en-US" sz="2000" smtClean="0">
                <a:solidFill>
                  <a:srgbClr val="0070C0"/>
                </a:solidFill>
                <a:latin typeface="Times New Roman" panose="02020603050405020304" pitchFamily="18" charset="0"/>
                <a:cs typeface="Times New Roman" panose="02020603050405020304" pitchFamily="18" charset="0"/>
              </a:rPr>
              <a:t> </a:t>
            </a:r>
            <a:r>
              <a:rPr lang="en-US" sz="2000" err="1" smtClean="0">
                <a:solidFill>
                  <a:srgbClr val="0070C0"/>
                </a:solidFill>
                <a:latin typeface="Times New Roman" panose="02020603050405020304" pitchFamily="18" charset="0"/>
                <a:cs typeface="Times New Roman" panose="02020603050405020304" pitchFamily="18" charset="0"/>
              </a:rPr>
              <a:t>tế</a:t>
            </a:r>
            <a:r>
              <a:rPr lang="en-US" sz="2000" smtClean="0">
                <a:solidFill>
                  <a:srgbClr val="0070C0"/>
                </a:solidFill>
                <a:latin typeface="Times New Roman" panose="02020603050405020304" pitchFamily="18" charset="0"/>
                <a:cs typeface="Times New Roman" panose="02020603050405020304" pitchFamily="18" charset="0"/>
              </a:rPr>
              <a:t>;</a:t>
            </a:r>
            <a:endParaRPr lang="en-US" sz="2000">
              <a:solidFill>
                <a:srgbClr val="0070C0"/>
              </a:solidFill>
              <a:latin typeface="Times New Roman" panose="02020603050405020304" pitchFamily="18" charset="0"/>
              <a:cs typeface="Times New Roman" panose="02020603050405020304" pitchFamily="18" charset="0"/>
            </a:endParaRPr>
          </a:p>
          <a:p>
            <a:pPr marR="0" lvl="2" algn="just">
              <a:lnSpc>
                <a:spcPts val="2600"/>
              </a:lnSpc>
              <a:spcBef>
                <a:spcPts val="300"/>
              </a:spcBef>
              <a:spcAft>
                <a:spcPts val="300"/>
              </a:spcAft>
              <a:tabLst>
                <a:tab pos="900430" algn="l"/>
              </a:tabLst>
            </a:pPr>
            <a:endPar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704" y="3609464"/>
            <a:ext cx="56689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Lop-hoc-thong-minh-anysoft-1024x6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667" y="3629945"/>
            <a:ext cx="1476672" cy="144319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315509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B</a:t>
            </a:r>
            <a:r>
              <a:rPr lang="en-US" b="1" smtClean="0">
                <a:solidFill>
                  <a:srgbClr val="FF0000"/>
                </a:solidFill>
                <a:latin typeface="Times New Roman" panose="02020603050405020304" pitchFamily="18" charset="0"/>
                <a:ea typeface="Times New Roman" panose="02020603050405020304" pitchFamily="18" charset="0"/>
              </a:rPr>
              <a:t>. THIẾT BỊ DÀNH CHO GIÁO VIÊN/GIẢNG VIÊN/NHÀ QUẢN LÝ</a:t>
            </a:r>
          </a:p>
        </p:txBody>
      </p:sp>
      <p:sp>
        <p:nvSpPr>
          <p:cNvPr id="8" name="Rectangle 7"/>
          <p:cNvSpPr/>
          <p:nvPr/>
        </p:nvSpPr>
        <p:spPr>
          <a:xfrm>
            <a:off x="755576" y="1636825"/>
            <a:ext cx="7821050" cy="1877245"/>
          </a:xfrm>
          <a:prstGeom prst="rect">
            <a:avLst/>
          </a:prstGeom>
        </p:spPr>
        <p:txBody>
          <a:bodyPr wrap="square">
            <a:spAutoFit/>
          </a:bodyPr>
          <a:lstStyle/>
          <a:p>
            <a:pPr marL="0" lvl="2" indent="566738">
              <a:lnSpc>
                <a:spcPts val="2800"/>
              </a:lnSpc>
            </a:pPr>
            <a:r>
              <a:rPr lang="en-US" sz="2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smtClean="0">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Máy</a:t>
            </a:r>
            <a:r>
              <a:rPr lang="en-US" sz="2000" b="1">
                <a:solidFill>
                  <a:srgbClr val="0070C0"/>
                </a:solidFill>
                <a:latin typeface="Times New Roman" panose="02020603050405020304" pitchFamily="18" charset="0"/>
                <a:cs typeface="Times New Roman" panose="02020603050405020304" pitchFamily="18" charset="0"/>
              </a:rPr>
              <a:t> vi </a:t>
            </a:r>
            <a:r>
              <a:rPr lang="en-US" sz="2000" b="1" err="1">
                <a:solidFill>
                  <a:srgbClr val="0070C0"/>
                </a:solidFill>
                <a:latin typeface="Times New Roman" panose="02020603050405020304" pitchFamily="18" charset="0"/>
                <a:cs typeface="Times New Roman" panose="02020603050405020304" pitchFamily="18" charset="0"/>
              </a:rPr>
              <a:t>tính</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khuyến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cáo</a:t>
            </a:r>
            <a:r>
              <a:rPr lang="en-US" sz="2000" b="1">
                <a:solidFill>
                  <a:srgbClr val="0070C0"/>
                </a:solidFill>
                <a:latin typeface="Times New Roman" panose="02020603050405020304" pitchFamily="18" charset="0"/>
                <a:cs typeface="Times New Roman" panose="02020603050405020304" pitchFamily="18" charset="0"/>
              </a:rPr>
              <a:t> (Laptop/Tablet) </a:t>
            </a:r>
            <a:r>
              <a:rPr lang="en-US" sz="2000" b="1" err="1">
                <a:solidFill>
                  <a:srgbClr val="0070C0"/>
                </a:solidFill>
                <a:latin typeface="Times New Roman" panose="02020603050405020304" pitchFamily="18" charset="0"/>
                <a:cs typeface="Times New Roman" panose="02020603050405020304" pitchFamily="18" charset="0"/>
              </a:rPr>
              <a:t>có</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cài</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đặt</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ứng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dụng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cho</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hội</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nghị</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truyền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hình</a:t>
            </a:r>
            <a:r>
              <a:rPr lang="en-US" sz="2000" b="1">
                <a:solidFill>
                  <a:srgbClr val="0070C0"/>
                </a:solidFill>
                <a:latin typeface="Times New Roman" panose="02020603050405020304" pitchFamily="18" charset="0"/>
                <a:cs typeface="Times New Roman" panose="02020603050405020304" pitchFamily="18" charset="0"/>
              </a:rPr>
              <a:t> (Video call) </a:t>
            </a:r>
            <a:r>
              <a:rPr lang="en-US" sz="2000" b="1" err="1">
                <a:solidFill>
                  <a:srgbClr val="0070C0"/>
                </a:solidFill>
                <a:latin typeface="Times New Roman" panose="02020603050405020304" pitchFamily="18" charset="0"/>
                <a:cs typeface="Times New Roman" panose="02020603050405020304" pitchFamily="18" charset="0"/>
              </a:rPr>
              <a:t>cùng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hệ</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thống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với</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Video call </a:t>
            </a:r>
            <a:r>
              <a:rPr lang="en-US" sz="2000" b="1" err="1">
                <a:solidFill>
                  <a:srgbClr val="0070C0"/>
                </a:solidFill>
                <a:latin typeface="Times New Roman" panose="02020603050405020304" pitchFamily="18" charset="0"/>
                <a:cs typeface="Times New Roman" panose="02020603050405020304" pitchFamily="18" charset="0"/>
              </a:rPr>
              <a:t>của</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máy</a:t>
            </a:r>
            <a:r>
              <a:rPr lang="en-US" sz="2000" b="1">
                <a:solidFill>
                  <a:srgbClr val="0070C0"/>
                </a:solidFill>
                <a:latin typeface="Times New Roman" panose="02020603050405020304" pitchFamily="18" charset="0"/>
                <a:cs typeface="Times New Roman" panose="02020603050405020304" pitchFamily="18" charset="0"/>
              </a:rPr>
              <a:t> vi </a:t>
            </a:r>
            <a:r>
              <a:rPr lang="en-US" sz="2000" b="1" err="1">
                <a:solidFill>
                  <a:srgbClr val="0070C0"/>
                </a:solidFill>
                <a:latin typeface="Times New Roman" panose="02020603050405020304" pitchFamily="18" charset="0"/>
                <a:cs typeface="Times New Roman" panose="02020603050405020304" pitchFamily="18" charset="0"/>
              </a:rPr>
              <a:t>tính</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điều</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khiển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phòng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học</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cố</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định</a:t>
            </a:r>
            <a:r>
              <a:rPr lang="en-US" sz="2000" b="1">
                <a:solidFill>
                  <a:srgbClr val="0070C0"/>
                </a:solidFill>
                <a:latin typeface="Times New Roman" panose="02020603050405020304" pitchFamily="18" charset="0"/>
                <a:cs typeface="Times New Roman" panose="02020603050405020304" pitchFamily="18" charset="0"/>
              </a:rPr>
              <a:t>;</a:t>
            </a:r>
          </a:p>
          <a:p>
            <a:pPr marL="0" lvl="2" indent="566738">
              <a:lnSpc>
                <a:spcPts val="2800"/>
              </a:lnSpc>
            </a:pPr>
            <a:r>
              <a:rPr lang="en-US" sz="2000" b="1" smtClean="0">
                <a:solidFill>
                  <a:srgbClr val="0070C0"/>
                </a:solidFill>
                <a:latin typeface="Times New Roman" panose="02020603050405020304" pitchFamily="18" charset="0"/>
                <a:cs typeface="Times New Roman" panose="02020603050405020304" pitchFamily="18" charset="0"/>
              </a:rPr>
              <a:t>2. </a:t>
            </a: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thống</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âm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thanh</a:t>
            </a:r>
            <a:r>
              <a:rPr lang="en-US" sz="2000" b="1">
                <a:solidFill>
                  <a:srgbClr val="0070C0"/>
                </a:solidFill>
                <a:latin typeface="Times New Roman" panose="02020603050405020304" pitchFamily="18" charset="0"/>
                <a:cs typeface="Times New Roman" panose="02020603050405020304" pitchFamily="18" charset="0"/>
              </a:rPr>
              <a:t> (microphone/tai </a:t>
            </a:r>
            <a:r>
              <a:rPr lang="en-US" sz="2000" b="1" err="1">
                <a:solidFill>
                  <a:srgbClr val="0070C0"/>
                </a:solidFill>
                <a:latin typeface="Times New Roman" panose="02020603050405020304" pitchFamily="18" charset="0"/>
                <a:cs typeface="Times New Roman" panose="02020603050405020304" pitchFamily="18" charset="0"/>
              </a:rPr>
              <a:t>nghe</a:t>
            </a:r>
            <a:r>
              <a:rPr lang="en-US" sz="2000" b="1">
                <a:solidFill>
                  <a:srgbClr val="0070C0"/>
                </a:solidFill>
                <a:latin typeface="Times New Roman" panose="02020603050405020304" pitchFamily="18" charset="0"/>
                <a:cs typeface="Times New Roman" panose="02020603050405020304" pitchFamily="18" charset="0"/>
              </a:rPr>
              <a:t>)</a:t>
            </a:r>
          </a:p>
          <a:p>
            <a:pPr marR="0" lvl="2" algn="just">
              <a:lnSpc>
                <a:spcPts val="2600"/>
              </a:lnSpc>
              <a:spcBef>
                <a:spcPts val="300"/>
              </a:spcBef>
              <a:spcAft>
                <a:spcPts val="300"/>
              </a:spcAft>
              <a:tabLst>
                <a:tab pos="900430" algn="l"/>
              </a:tabLst>
            </a:pPr>
            <a:endPar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88024" y="3286405"/>
            <a:ext cx="2088232" cy="1657763"/>
          </a:xfrm>
          <a:prstGeom prst="rect">
            <a:avLst/>
          </a:prstGeom>
        </p:spPr>
      </p:pic>
      <p:pic>
        <p:nvPicPr>
          <p:cNvPr id="6" name="Picture 5"/>
          <p:cNvPicPr>
            <a:picLocks noChangeAspect="1"/>
          </p:cNvPicPr>
          <p:nvPr/>
        </p:nvPicPr>
        <p:blipFill>
          <a:blip r:embed="rId3"/>
          <a:stretch>
            <a:fillRect/>
          </a:stretch>
        </p:blipFill>
        <p:spPr>
          <a:xfrm>
            <a:off x="1387854" y="3286405"/>
            <a:ext cx="2395377" cy="1592179"/>
          </a:xfrm>
          <a:prstGeom prst="rect">
            <a:avLst/>
          </a:prstGeom>
        </p:spPr>
      </p:pic>
      <p:sp>
        <p:nvSpPr>
          <p:cNvPr id="11"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1270239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4" name="Rectangle 3"/>
          <p:cNvSpPr/>
          <p:nvPr/>
        </p:nvSpPr>
        <p:spPr>
          <a:xfrm>
            <a:off x="345097" y="896183"/>
            <a:ext cx="8424936" cy="3970318"/>
          </a:xfrm>
          <a:prstGeom prst="rect">
            <a:avLst/>
          </a:prstGeom>
        </p:spPr>
        <p:txBody>
          <a:bodyPr wrap="square">
            <a:spAutoFit/>
          </a:bodyPr>
          <a:lstStyle/>
          <a:p>
            <a:pPr algn="just">
              <a:buFont typeface="Arial" panose="020B0604020202020204" pitchFamily="34" charset="0"/>
              <a:buChar char="•"/>
            </a:pPr>
            <a:r>
              <a:rPr lang="vi-VN" b="1">
                <a:solidFill>
                  <a:srgbClr val="221F1C"/>
                </a:solidFill>
                <a:latin typeface="times new roman" panose="02020603050405020304" pitchFamily="18" charset="0"/>
              </a:rPr>
              <a:t>Tên công ty: CÔNG TY CỔ PHẦN ĐẦU TƯ &amp; THƯƠNG MẠI ĐẠI PHÁT</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Tên giao dịch quốc tế: </a:t>
            </a:r>
            <a:r>
              <a:rPr lang="vi-VN">
                <a:solidFill>
                  <a:srgbClr val="221F1C"/>
                </a:solidFill>
                <a:latin typeface="times new roman" panose="02020603050405020304" pitchFamily="18" charset="0"/>
              </a:rPr>
              <a:t>Dai Phat Trading &amp; Investment Corporation (DAI PHAT CORP)</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Ngày thành lập: </a:t>
            </a:r>
            <a:r>
              <a:rPr lang="vi-VN">
                <a:solidFill>
                  <a:srgbClr val="221F1C"/>
                </a:solidFill>
                <a:latin typeface="times new roman" panose="02020603050405020304" pitchFamily="18" charset="0"/>
              </a:rPr>
              <a:t>10/05/2010</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Trụ sở chính: </a:t>
            </a:r>
            <a:r>
              <a:rPr lang="vi-VN">
                <a:solidFill>
                  <a:srgbClr val="221F1C"/>
                </a:solidFill>
                <a:latin typeface="times new roman" panose="02020603050405020304" pitchFamily="18" charset="0"/>
              </a:rPr>
              <a:t>Khu đất 1A khu nhà ở Licogi 13, đường Khuất Duy Tiến, phường Nhân Chính, quận Thanh Xuân, TP. Hà Nội - Điện thoại: 024 32 484 </a:t>
            </a:r>
            <a:r>
              <a:rPr lang="vi-VN" smtClean="0">
                <a:solidFill>
                  <a:srgbClr val="221F1C"/>
                </a:solidFill>
                <a:latin typeface="times new roman" panose="02020603050405020304" pitchFamily="18" charset="0"/>
              </a:rPr>
              <a:t>116</a:t>
            </a:r>
            <a:r>
              <a:rPr lang="en-US" smtClean="0">
                <a:solidFill>
                  <a:srgbClr val="221F1C"/>
                </a:solidFill>
                <a:latin typeface="times new roman" panose="02020603050405020304" pitchFamily="18" charset="0"/>
              </a:rPr>
              <a:t> – </a:t>
            </a:r>
            <a:r>
              <a:rPr lang="en-US" b="1" smtClean="0">
                <a:solidFill>
                  <a:srgbClr val="221F1C"/>
                </a:solidFill>
                <a:latin typeface="times new roman" panose="02020603050405020304" pitchFamily="18" charset="0"/>
              </a:rPr>
              <a:t>0904 965 388</a:t>
            </a:r>
            <a:endParaRPr lang="vi-VN" b="1">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Chi nhánh HCM: </a:t>
            </a:r>
            <a:r>
              <a:rPr lang="vi-VN">
                <a:solidFill>
                  <a:srgbClr val="221F1C"/>
                </a:solidFill>
                <a:latin typeface="times new roman" panose="02020603050405020304" pitchFamily="18" charset="0"/>
              </a:rPr>
              <a:t>30A Võ Trường Toản, Phường 2, Quận Bình Thạnh, TP. Hồ Chí Minh - Điện thoại: 028 38 410 </a:t>
            </a:r>
            <a:r>
              <a:rPr lang="vi-VN" smtClean="0">
                <a:solidFill>
                  <a:srgbClr val="221F1C"/>
                </a:solidFill>
                <a:latin typeface="times new roman" panose="02020603050405020304" pitchFamily="18" charset="0"/>
              </a:rPr>
              <a:t>368</a:t>
            </a:r>
            <a:r>
              <a:rPr lang="en-US" smtClean="0">
                <a:solidFill>
                  <a:srgbClr val="221F1C"/>
                </a:solidFill>
                <a:latin typeface="times new roman" panose="02020603050405020304" pitchFamily="18" charset="0"/>
              </a:rPr>
              <a:t> – </a:t>
            </a:r>
            <a:r>
              <a:rPr lang="en-US" b="1" smtClean="0">
                <a:solidFill>
                  <a:srgbClr val="221F1C"/>
                </a:solidFill>
                <a:latin typeface="times new roman" panose="02020603050405020304" pitchFamily="18" charset="0"/>
              </a:rPr>
              <a:t>0904 580 386</a:t>
            </a:r>
            <a:endParaRPr lang="vi-VN" b="1">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Chi nhánh Đà Nẵng: </a:t>
            </a:r>
            <a:r>
              <a:rPr lang="vi-VN">
                <a:solidFill>
                  <a:srgbClr val="221F1C"/>
                </a:solidFill>
                <a:latin typeface="times new roman" panose="02020603050405020304" pitchFamily="18" charset="0"/>
              </a:rPr>
              <a:t>K12/7 Nguyễn Hữu Thọ, Q. Hải Châu, TP Đà Nẵng</a:t>
            </a:r>
            <a:r>
              <a:rPr lang="vi-VN">
                <a:solidFill>
                  <a:srgbClr val="221F1C"/>
                </a:solidFill>
                <a:latin typeface="Roboto Condensed"/>
              </a:rPr>
              <a:t/>
            </a:r>
            <a:br>
              <a:rPr lang="vi-VN">
                <a:solidFill>
                  <a:srgbClr val="221F1C"/>
                </a:solidFill>
                <a:latin typeface="Roboto Condensed"/>
              </a:rPr>
            </a:br>
            <a:r>
              <a:rPr lang="vi-VN">
                <a:solidFill>
                  <a:srgbClr val="221F1C"/>
                </a:solidFill>
                <a:latin typeface="times new roman" panose="02020603050405020304" pitchFamily="18" charset="0"/>
              </a:rPr>
              <a:t>Tel: 02363.659.739 </a:t>
            </a:r>
            <a:r>
              <a:rPr lang="en-US" smtClean="0">
                <a:solidFill>
                  <a:srgbClr val="221F1C"/>
                </a:solidFill>
                <a:latin typeface="times new roman" panose="02020603050405020304" pitchFamily="18" charset="0"/>
              </a:rPr>
              <a:t>- </a:t>
            </a:r>
            <a:r>
              <a:rPr lang="en-US" b="1" smtClean="0">
                <a:solidFill>
                  <a:srgbClr val="221F1C"/>
                </a:solidFill>
                <a:latin typeface="times new roman" panose="02020603050405020304" pitchFamily="18" charset="0"/>
              </a:rPr>
              <a:t>0904 552 099</a:t>
            </a:r>
            <a:endParaRPr lang="vi-VN" b="1">
              <a:solidFill>
                <a:srgbClr val="221F1C"/>
              </a:solidFill>
              <a:latin typeface="Roboto Condensed"/>
            </a:endParaRPr>
          </a:p>
          <a:p>
            <a:pPr algn="just">
              <a:buFont typeface="Arial" panose="020B0604020202020204" pitchFamily="34" charset="0"/>
              <a:buChar char="•"/>
            </a:pPr>
            <a:r>
              <a:rPr lang="vi-VN" b="1" smtClean="0">
                <a:solidFill>
                  <a:srgbClr val="221F1C"/>
                </a:solidFill>
                <a:latin typeface="times new roman" panose="02020603050405020304" pitchFamily="18" charset="0"/>
              </a:rPr>
              <a:t>Mã </a:t>
            </a:r>
            <a:r>
              <a:rPr lang="vi-VN" b="1">
                <a:solidFill>
                  <a:srgbClr val="221F1C"/>
                </a:solidFill>
                <a:latin typeface="times new roman" panose="02020603050405020304" pitchFamily="18" charset="0"/>
              </a:rPr>
              <a:t>số thuế: </a:t>
            </a:r>
            <a:r>
              <a:rPr lang="vi-VN">
                <a:solidFill>
                  <a:srgbClr val="221F1C"/>
                </a:solidFill>
                <a:latin typeface="times new roman" panose="02020603050405020304" pitchFamily="18" charset="0"/>
              </a:rPr>
              <a:t>0104614847</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Số lượng nhân viên: </a:t>
            </a:r>
            <a:r>
              <a:rPr lang="vi-VN">
                <a:solidFill>
                  <a:srgbClr val="221F1C"/>
                </a:solidFill>
                <a:latin typeface="times new roman" panose="02020603050405020304" pitchFamily="18" charset="0"/>
              </a:rPr>
              <a:t>100 nhân sự trên toàn quốc</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Email:</a:t>
            </a:r>
            <a:r>
              <a:rPr lang="vi-VN">
                <a:solidFill>
                  <a:srgbClr val="221F1C"/>
                </a:solidFill>
                <a:latin typeface="times new roman" panose="02020603050405020304" pitchFamily="18" charset="0"/>
              </a:rPr>
              <a:t> info@daiphatcorp.com.vn</a:t>
            </a:r>
            <a:endParaRPr lang="vi-VN">
              <a:solidFill>
                <a:srgbClr val="221F1C"/>
              </a:solidFill>
              <a:latin typeface="Roboto Condensed"/>
            </a:endParaRPr>
          </a:p>
          <a:p>
            <a:pPr algn="just">
              <a:buFont typeface="Arial" panose="020B0604020202020204" pitchFamily="34" charset="0"/>
              <a:buChar char="•"/>
            </a:pPr>
            <a:r>
              <a:rPr lang="vi-VN" b="1">
                <a:solidFill>
                  <a:srgbClr val="221F1C"/>
                </a:solidFill>
                <a:latin typeface="times new roman" panose="02020603050405020304" pitchFamily="18" charset="0"/>
              </a:rPr>
              <a:t>Website: </a:t>
            </a:r>
            <a:r>
              <a:rPr lang="vi-VN" smtClean="0">
                <a:solidFill>
                  <a:srgbClr val="221F1C"/>
                </a:solidFill>
                <a:latin typeface="times new roman" panose="02020603050405020304" pitchFamily="18" charset="0"/>
              </a:rPr>
              <a:t>www.daiphatcorp.com</a:t>
            </a:r>
            <a:endParaRPr lang="en-US" smtClean="0">
              <a:solidFill>
                <a:srgbClr val="221F1C"/>
              </a:solidFill>
              <a:latin typeface="times new roman" panose="02020603050405020304" pitchFamily="18" charset="0"/>
            </a:endParaRPr>
          </a:p>
          <a:p>
            <a:pPr algn="just">
              <a:buFont typeface="Arial" panose="020B0604020202020204" pitchFamily="34" charset="0"/>
              <a:buChar char="•"/>
            </a:pPr>
            <a:r>
              <a:rPr lang="en-US" b="0" i="0">
                <a:solidFill>
                  <a:srgbClr val="221F1C"/>
                </a:solidFill>
                <a:effectLst/>
                <a:latin typeface="times new roman" panose="02020603050405020304" pitchFamily="18" charset="0"/>
              </a:rPr>
              <a:t> </a:t>
            </a:r>
            <a:r>
              <a:rPr lang="en-US" b="1" i="0" smtClean="0">
                <a:solidFill>
                  <a:srgbClr val="221F1C"/>
                </a:solidFill>
                <a:effectLst/>
                <a:latin typeface="times new roman" panose="02020603050405020304" pitchFamily="18" charset="0"/>
              </a:rPr>
              <a:t>Hotline: </a:t>
            </a:r>
            <a:r>
              <a:rPr lang="en-US" b="0" i="0" smtClean="0">
                <a:solidFill>
                  <a:srgbClr val="221F1C"/>
                </a:solidFill>
                <a:effectLst/>
                <a:latin typeface="times new roman" panose="02020603050405020304" pitchFamily="18" charset="0"/>
              </a:rPr>
              <a:t>0904.552.099</a:t>
            </a:r>
            <a:endParaRPr lang="vi-VN" b="0" i="0">
              <a:solidFill>
                <a:srgbClr val="221F1C"/>
              </a:solidFill>
              <a:effectLst/>
              <a:latin typeface="Roboto Condense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97" y="175136"/>
            <a:ext cx="2699956" cy="721047"/>
          </a:xfrm>
          <a:prstGeom prst="rect">
            <a:avLst/>
          </a:prstGeom>
        </p:spPr>
      </p:pic>
    </p:spTree>
    <p:extLst>
      <p:ext uri="{BB962C8B-B14F-4D97-AF65-F5344CB8AC3E}">
        <p14:creationId xmlns:p14="http://schemas.microsoft.com/office/powerpoint/2010/main" val="72850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C</a:t>
            </a:r>
            <a:r>
              <a:rPr lang="en-US" b="1" smtClean="0">
                <a:solidFill>
                  <a:srgbClr val="FF0000"/>
                </a:solidFill>
                <a:latin typeface="Times New Roman" panose="02020603050405020304" pitchFamily="18" charset="0"/>
                <a:ea typeface="Times New Roman" panose="02020603050405020304" pitchFamily="18" charset="0"/>
              </a:rPr>
              <a:t>. HỆ THỐNG PHẦN MỀM</a:t>
            </a:r>
          </a:p>
        </p:txBody>
      </p:sp>
      <p:sp>
        <p:nvSpPr>
          <p:cNvPr id="9" name="Title 1"/>
          <p:cNvSpPr txBox="1">
            <a:spLocks/>
          </p:cNvSpPr>
          <p:nvPr/>
        </p:nvSpPr>
        <p:spPr>
          <a:xfrm>
            <a:off x="-252536" y="1429169"/>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r>
              <a:rPr lang="en-US" sz="2000" b="1" err="1" smtClean="0">
                <a:solidFill>
                  <a:srgbClr val="FF0000"/>
                </a:solidFill>
                <a:latin typeface="Times New Roman" panose="02020603050405020304" pitchFamily="18" charset="0"/>
                <a:cs typeface="Times New Roman" panose="02020603050405020304" pitchFamily="18" charset="0"/>
              </a:rPr>
              <a:t>Phần</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mềm</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theo</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các</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hãng</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sản</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xuất</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phần</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cứng</a:t>
            </a:r>
            <a:r>
              <a:rPr lang="en-US" sz="2000" b="1" smtClean="0">
                <a:solidFill>
                  <a:srgbClr val="FF000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Các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như</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một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sinh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thái</a:t>
            </a:r>
            <a:r>
              <a:rPr lang="en-US" sz="2000" b="1" smtClean="0">
                <a:solidFill>
                  <a:srgbClr val="0070C0"/>
                </a:solidFill>
                <a:latin typeface="Times New Roman" panose="02020603050405020304" pitchFamily="18" charset="0"/>
                <a:cs typeface="Times New Roman" panose="02020603050405020304" pitchFamily="18" charset="0"/>
              </a:rPr>
              <a:t> (Ecosystem) </a:t>
            </a:r>
            <a:r>
              <a:rPr lang="en-US" sz="2000" b="1" err="1" smtClean="0">
                <a:solidFill>
                  <a:srgbClr val="0070C0"/>
                </a:solidFill>
                <a:latin typeface="Times New Roman" panose="02020603050405020304" pitchFamily="18" charset="0"/>
                <a:cs typeface="Times New Roman" panose="02020603050405020304" pitchFamily="18" charset="0"/>
              </a:rPr>
              <a:t>tích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hợp</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màn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cảm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ứng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Teach Infinity II,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IdeaMAX</a:t>
            </a:r>
            <a:r>
              <a:rPr lang="en-US" sz="20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TrueCAST</a:t>
            </a:r>
            <a:r>
              <a:rPr lang="en-US" sz="2000" b="1" smtClean="0">
                <a:solidFill>
                  <a:srgbClr val="0070C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err="1">
                <a:solidFill>
                  <a:srgbClr val="0070C0"/>
                </a:solidFill>
                <a:latin typeface="Times New Roman" panose="02020603050405020304" pitchFamily="18" charset="0"/>
                <a:cs typeface="Times New Roman" panose="02020603050405020304" pitchFamily="18" charset="0"/>
              </a:rPr>
              <a:t>Các</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kèm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của</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thiết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bị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a:solidFill>
                <a:srgbClr val="0070C0"/>
              </a:solidFill>
              <a:latin typeface="Times New Roman" panose="02020603050405020304" pitchFamily="18" charset="0"/>
              <a:cs typeface="Times New Roman" panose="02020603050405020304" pitchFamily="18" charset="0"/>
            </a:endParaRPr>
          </a:p>
          <a:p>
            <a:pPr marL="1371600" lvl="2" indent="-457200">
              <a:buFont typeface="Wingdings" panose="05000000000000000000" pitchFamily="2" charset="2"/>
              <a:buChar char="ü"/>
            </a:pPr>
            <a:r>
              <a:rPr lang="en-US" sz="2000" b="1" err="1">
                <a:solidFill>
                  <a:srgbClr val="0070C0"/>
                </a:solidFill>
                <a:latin typeface="Times New Roman" panose="02020603050405020304" pitchFamily="18" charset="0"/>
                <a:cs typeface="Times New Roman" panose="02020603050405020304" pitchFamily="18" charset="0"/>
              </a:rPr>
              <a:t>Các</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phần</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mềm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kèm</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theo</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của</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thiết</a:t>
            </a:r>
            <a:r>
              <a:rPr lang="en-US" sz="2000" b="1">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bị</a:t>
            </a:r>
            <a:r>
              <a:rPr lang="en-US" sz="2000" b="1">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chiếu</a:t>
            </a:r>
            <a:r>
              <a:rPr lang="en-US" sz="2000" b="1" smtClean="0">
                <a:solidFill>
                  <a:srgbClr val="0070C0"/>
                </a:solidFill>
                <a:latin typeface="Times New Roman" panose="02020603050405020304" pitchFamily="18" charset="0"/>
                <a:cs typeface="Times New Roman" panose="02020603050405020304" pitchFamily="18" charset="0"/>
              </a:rPr>
              <a:t>/Camera </a:t>
            </a:r>
            <a:r>
              <a:rPr lang="en-US" sz="2000" b="1" err="1" smtClean="0">
                <a:solidFill>
                  <a:srgbClr val="0070C0"/>
                </a:solidFill>
                <a:latin typeface="Times New Roman" panose="02020603050405020304" pitchFamily="18" charset="0"/>
                <a:cs typeface="Times New Roman" panose="02020603050405020304" pitchFamily="18" charset="0"/>
              </a:rPr>
              <a:t>vật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thể</a:t>
            </a:r>
            <a:r>
              <a:rPr lang="en-US" sz="2000" b="1" smtClean="0">
                <a:solidFill>
                  <a:srgbClr val="0070C0"/>
                </a:solidFill>
                <a:latin typeface="Times New Roman" panose="02020603050405020304" pitchFamily="18" charset="0"/>
                <a:cs typeface="Times New Roman" panose="02020603050405020304" pitchFamily="18" charset="0"/>
              </a:rPr>
              <a:t>;</a:t>
            </a:r>
          </a:p>
        </p:txBody>
      </p:sp>
      <p:sp>
        <p:nvSpPr>
          <p:cNvPr id="10" name="Title 1"/>
          <p:cNvSpPr txBox="1">
            <a:spLocks/>
          </p:cNvSpPr>
          <p:nvPr/>
        </p:nvSpPr>
        <p:spPr>
          <a:xfrm>
            <a:off x="-252536" y="3205910"/>
            <a:ext cx="8712968"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000" b="1" smtClean="0">
                <a:solidFill>
                  <a:srgbClr val="FF0000"/>
                </a:solidFill>
                <a:latin typeface="Times New Roman" panose="02020603050405020304" pitchFamily="18" charset="0"/>
                <a:cs typeface="Times New Roman" panose="02020603050405020304" pitchFamily="18" charset="0"/>
              </a:rPr>
              <a:t>2. </a:t>
            </a:r>
            <a:r>
              <a:rPr lang="en-US" sz="2000" b="1" err="1" smtClean="0">
                <a:solidFill>
                  <a:srgbClr val="FF0000"/>
                </a:solidFill>
                <a:latin typeface="Times New Roman" panose="02020603050405020304" pitchFamily="18" charset="0"/>
                <a:cs typeface="Times New Roman" panose="02020603050405020304" pitchFamily="18" charset="0"/>
              </a:rPr>
              <a:t>Phần</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mềm</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ứng</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err="1" smtClean="0">
                <a:solidFill>
                  <a:srgbClr val="FF0000"/>
                </a:solidFill>
                <a:latin typeface="Times New Roman" panose="02020603050405020304" pitchFamily="18" charset="0"/>
                <a:cs typeface="Times New Roman" panose="02020603050405020304" pitchFamily="18" charset="0"/>
              </a:rPr>
              <a:t>dụng</a:t>
            </a:r>
            <a:r>
              <a:rPr lang="en-US" sz="2000" b="1" smtClean="0">
                <a:solidFill>
                  <a:srgbClr val="FF000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smtClean="0">
                <a:solidFill>
                  <a:srgbClr val="0070C0"/>
                </a:solidFill>
                <a:latin typeface="Times New Roman" panose="02020603050405020304" pitchFamily="18" charset="0"/>
                <a:cs typeface="Times New Roman" panose="02020603050405020304" pitchFamily="18" charset="0"/>
              </a:rPr>
              <a:t>Zoom meeting </a:t>
            </a:r>
            <a:r>
              <a:rPr lang="en-US" sz="2000" b="1" err="1">
                <a:solidFill>
                  <a:srgbClr val="0070C0"/>
                </a:solidFill>
                <a:latin typeface="Times New Roman" panose="02020603050405020304" pitchFamily="18" charset="0"/>
                <a:cs typeface="Times New Roman" panose="02020603050405020304" pitchFamily="18" charset="0"/>
              </a:rPr>
              <a:t>h</a:t>
            </a:r>
            <a:r>
              <a:rPr lang="en-US" sz="2000" b="1" err="1" smtClean="0">
                <a:solidFill>
                  <a:srgbClr val="0070C0"/>
                </a:solidFill>
                <a:latin typeface="Times New Roman" panose="02020603050405020304" pitchFamily="18" charset="0"/>
                <a:cs typeface="Times New Roman" panose="02020603050405020304" pitchFamily="18" charset="0"/>
              </a:rPr>
              <a:t>oặc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có</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bản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quyền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việc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thiết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lập</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trực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tuyến</a:t>
            </a:r>
            <a:r>
              <a:rPr lang="en-US" sz="2000" b="1" smtClean="0">
                <a:solidFill>
                  <a:srgbClr val="0070C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ứng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dụng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trong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giảng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dạy</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các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môn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định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hướng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giáo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dục</a:t>
            </a:r>
            <a:r>
              <a:rPr lang="en-US" sz="2000" b="1" smtClean="0">
                <a:solidFill>
                  <a:srgbClr val="0070C0"/>
                </a:solidFill>
                <a:latin typeface="Times New Roman" panose="02020603050405020304" pitchFamily="18" charset="0"/>
                <a:cs typeface="Times New Roman" panose="02020603050405020304" pitchFamily="18" charset="0"/>
              </a:rPr>
              <a:t> STEM: </a:t>
            </a:r>
            <a:r>
              <a:rPr lang="en-US" sz="2000" b="1" err="1" smtClean="0">
                <a:solidFill>
                  <a:srgbClr val="0070C0"/>
                </a:solidFill>
                <a:latin typeface="Times New Roman" panose="02020603050405020304" pitchFamily="18" charset="0"/>
                <a:cs typeface="Times New Roman" panose="02020603050405020304" pitchFamily="18" charset="0"/>
              </a:rPr>
              <a:t>Toán</a:t>
            </a:r>
            <a:r>
              <a:rPr lang="en-US" sz="2000" b="1" smtClean="0">
                <a:solidFill>
                  <a:srgbClr val="0070C0"/>
                </a:solidFill>
                <a:latin typeface="Times New Roman" panose="02020603050405020304" pitchFamily="18" charset="0"/>
                <a:cs typeface="Times New Roman" panose="02020603050405020304" pitchFamily="18" charset="0"/>
              </a:rPr>
              <a:t>/</a:t>
            </a:r>
            <a:r>
              <a:rPr lang="en-US" sz="2000" b="1" err="1" smtClean="0">
                <a:solidFill>
                  <a:srgbClr val="0070C0"/>
                </a:solidFill>
                <a:latin typeface="Times New Roman" panose="02020603050405020304" pitchFamily="18" charset="0"/>
                <a:cs typeface="Times New Roman" panose="02020603050405020304" pitchFamily="18" charset="0"/>
              </a:rPr>
              <a:t>Hóa</a:t>
            </a:r>
            <a:r>
              <a:rPr lang="en-US" sz="2000" b="1" smtClean="0">
                <a:solidFill>
                  <a:srgbClr val="0070C0"/>
                </a:solidFill>
                <a:latin typeface="Times New Roman" panose="02020603050405020304" pitchFamily="18" charset="0"/>
                <a:cs typeface="Times New Roman" panose="02020603050405020304" pitchFamily="18" charset="0"/>
              </a:rPr>
              <a:t>/</a:t>
            </a:r>
            <a:r>
              <a:rPr lang="en-US" sz="2000" b="1" err="1" smtClean="0">
                <a:solidFill>
                  <a:srgbClr val="0070C0"/>
                </a:solidFill>
                <a:latin typeface="Times New Roman" panose="02020603050405020304" pitchFamily="18" charset="0"/>
                <a:cs typeface="Times New Roman" panose="02020603050405020304" pitchFamily="18" charset="0"/>
              </a:rPr>
              <a:t>Công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nghệ</a:t>
            </a:r>
            <a:r>
              <a:rPr lang="en-US" sz="2000" b="1" smtClean="0">
                <a:solidFill>
                  <a:srgbClr val="0070C0"/>
                </a:solidFill>
                <a:latin typeface="Times New Roman" panose="02020603050405020304" pitchFamily="18" charset="0"/>
                <a:cs typeface="Times New Roman" panose="02020603050405020304" pitchFamily="18" charset="0"/>
              </a:rPr>
              <a:t>/</a:t>
            </a:r>
            <a:r>
              <a:rPr lang="en-US" sz="2000" b="1" err="1" smtClean="0">
                <a:solidFill>
                  <a:srgbClr val="0070C0"/>
                </a:solidFill>
                <a:latin typeface="Times New Roman" panose="02020603050405020304" pitchFamily="18" charset="0"/>
                <a:cs typeface="Times New Roman" panose="02020603050405020304" pitchFamily="18" charset="0"/>
              </a:rPr>
              <a:t>Kỹ</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thuật</a:t>
            </a:r>
            <a:r>
              <a:rPr lang="en-US" sz="2000" b="1" smtClean="0">
                <a:solidFill>
                  <a:srgbClr val="0070C0"/>
                </a:solidFill>
                <a:latin typeface="Times New Roman" panose="02020603050405020304" pitchFamily="18" charset="0"/>
                <a:cs typeface="Times New Roman" panose="02020603050405020304" pitchFamily="18" charset="0"/>
              </a:rPr>
              <a:t>/</a:t>
            </a:r>
            <a:r>
              <a:rPr lang="en-US" sz="2000" b="1" err="1" smtClean="0">
                <a:solidFill>
                  <a:srgbClr val="0070C0"/>
                </a:solidFill>
                <a:latin typeface="Times New Roman" panose="02020603050405020304" pitchFamily="18" charset="0"/>
                <a:cs typeface="Times New Roman" panose="02020603050405020304" pitchFamily="18" charset="0"/>
              </a:rPr>
              <a:t>Ngoại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ngữ</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2228554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746" y="1225943"/>
            <a:ext cx="7920880" cy="38536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D</a:t>
            </a:r>
            <a:r>
              <a:rPr lang="en-US" b="1" smtClean="0">
                <a:solidFill>
                  <a:srgbClr val="FF0000"/>
                </a:solidFill>
                <a:latin typeface="Times New Roman" panose="02020603050405020304" pitchFamily="18" charset="0"/>
                <a:ea typeface="Times New Roman" panose="02020603050405020304" pitchFamily="18" charset="0"/>
              </a:rPr>
              <a:t>. SƠ ĐỒ TỔNG QUAN KẾT NỐI HỆ THỐNG</a:t>
            </a:r>
          </a:p>
        </p:txBody>
      </p:sp>
      <p:pic>
        <p:nvPicPr>
          <p:cNvPr id="6" name="Picture 5"/>
          <p:cNvPicPr>
            <a:picLocks noChangeAspect="1"/>
          </p:cNvPicPr>
          <p:nvPr/>
        </p:nvPicPr>
        <p:blipFill>
          <a:blip r:embed="rId2"/>
          <a:stretch>
            <a:fillRect/>
          </a:stretch>
        </p:blipFill>
        <p:spPr>
          <a:xfrm>
            <a:off x="661245" y="1531774"/>
            <a:ext cx="7692615" cy="3400631"/>
          </a:xfrm>
          <a:prstGeom prst="rect">
            <a:avLst/>
          </a:prstGeom>
        </p:spPr>
      </p:pic>
      <p:sp>
        <p:nvSpPr>
          <p:cNvPr id="12"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2222906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THUYẾT MINH CHI TIẾT GIẢI PHÁP</a:t>
            </a:r>
          </a:p>
        </p:txBody>
      </p:sp>
      <p:sp>
        <p:nvSpPr>
          <p:cNvPr id="3" name="Rectangle 2"/>
          <p:cNvSpPr/>
          <p:nvPr/>
        </p:nvSpPr>
        <p:spPr>
          <a:xfrm>
            <a:off x="655746" y="1225943"/>
            <a:ext cx="7920880" cy="410882"/>
          </a:xfrm>
          <a:prstGeom prst="rect">
            <a:avLst/>
          </a:prstGeom>
        </p:spPr>
        <p:txBody>
          <a:bodyPr wrap="square">
            <a:spAutoFit/>
          </a:bodyPr>
          <a:lstStyle/>
          <a:p>
            <a:pPr marR="0" lvl="0" algn="just">
              <a:lnSpc>
                <a:spcPct val="115000"/>
              </a:lnSpc>
              <a:spcBef>
                <a:spcPts val="300"/>
              </a:spcBef>
              <a:spcAft>
                <a:spcPts val="300"/>
              </a:spcAft>
            </a:pPr>
            <a:r>
              <a:rPr lang="en-US" b="1">
                <a:solidFill>
                  <a:srgbClr val="FF0000"/>
                </a:solidFill>
                <a:latin typeface="Times New Roman" panose="02020603050405020304" pitchFamily="18" charset="0"/>
                <a:ea typeface="Times New Roman" panose="02020603050405020304" pitchFamily="18" charset="0"/>
              </a:rPr>
              <a:t>E</a:t>
            </a:r>
            <a:r>
              <a:rPr lang="en-US" b="1" smtClean="0">
                <a:solidFill>
                  <a:srgbClr val="FF0000"/>
                </a:solidFill>
                <a:latin typeface="Times New Roman" panose="02020603050405020304" pitchFamily="18" charset="0"/>
                <a:ea typeface="Times New Roman" panose="02020603050405020304" pitchFamily="18" charset="0"/>
              </a:rPr>
              <a:t>. MÔ HÌNH PHỐI CẢNH DEMO LỚP HỌC CỐ ĐỊNH</a:t>
            </a:r>
          </a:p>
        </p:txBody>
      </p:sp>
      <p:pic>
        <p:nvPicPr>
          <p:cNvPr id="4099" name="Picture 3" descr="Lop-hoc-thong-minh-anysoft-1024x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61" y="1636825"/>
            <a:ext cx="5657850" cy="320068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29236930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MỘT SỐ HÌNH ẢNH ỨNG DỤNG GIẢI PHÁP TRÊN THẾ GIỚI</a:t>
            </a: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2" name="Picture 1"/>
          <p:cNvPicPr>
            <a:picLocks noChangeAspect="1"/>
          </p:cNvPicPr>
          <p:nvPr/>
        </p:nvPicPr>
        <p:blipFill>
          <a:blip r:embed="rId2"/>
          <a:stretch>
            <a:fillRect/>
          </a:stretch>
        </p:blipFill>
        <p:spPr>
          <a:xfrm>
            <a:off x="251521" y="1419622"/>
            <a:ext cx="4248472" cy="3456385"/>
          </a:xfrm>
          <a:prstGeom prst="rect">
            <a:avLst/>
          </a:prstGeom>
        </p:spPr>
      </p:pic>
      <p:pic>
        <p:nvPicPr>
          <p:cNvPr id="4" name="Picture 3"/>
          <p:cNvPicPr>
            <a:picLocks noChangeAspect="1"/>
          </p:cNvPicPr>
          <p:nvPr/>
        </p:nvPicPr>
        <p:blipFill>
          <a:blip r:embed="rId3"/>
          <a:stretch>
            <a:fillRect/>
          </a:stretch>
        </p:blipFill>
        <p:spPr>
          <a:xfrm>
            <a:off x="4316814" y="1419622"/>
            <a:ext cx="4664037" cy="3456385"/>
          </a:xfrm>
          <a:prstGeom prst="rect">
            <a:avLst/>
          </a:prstGeom>
        </p:spPr>
      </p:pic>
    </p:spTree>
    <p:extLst>
      <p:ext uri="{BB962C8B-B14F-4D97-AF65-F5344CB8AC3E}">
        <p14:creationId xmlns:p14="http://schemas.microsoft.com/office/powerpoint/2010/main" val="1180980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MỘT SỐ HÌNH ẢNH ỨNG DỤNG GIẢI PHÁP TRÊN THẾ GIỚI</a:t>
            </a: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3" name="Picture 2"/>
          <p:cNvPicPr>
            <a:picLocks noChangeAspect="1"/>
          </p:cNvPicPr>
          <p:nvPr/>
        </p:nvPicPr>
        <p:blipFill>
          <a:blip r:embed="rId2"/>
          <a:stretch>
            <a:fillRect/>
          </a:stretch>
        </p:blipFill>
        <p:spPr>
          <a:xfrm>
            <a:off x="1690" y="1526083"/>
            <a:ext cx="4642318" cy="3538094"/>
          </a:xfrm>
          <a:prstGeom prst="rect">
            <a:avLst/>
          </a:prstGeom>
        </p:spPr>
      </p:pic>
      <p:pic>
        <p:nvPicPr>
          <p:cNvPr id="5" name="Picture 4"/>
          <p:cNvPicPr>
            <a:picLocks noChangeAspect="1"/>
          </p:cNvPicPr>
          <p:nvPr/>
        </p:nvPicPr>
        <p:blipFill>
          <a:blip r:embed="rId3"/>
          <a:stretch>
            <a:fillRect/>
          </a:stretch>
        </p:blipFill>
        <p:spPr>
          <a:xfrm>
            <a:off x="4644008" y="1526083"/>
            <a:ext cx="4639867" cy="3538094"/>
          </a:xfrm>
          <a:prstGeom prst="rect">
            <a:avLst/>
          </a:prstGeom>
        </p:spPr>
      </p:pic>
    </p:spTree>
    <p:extLst>
      <p:ext uri="{BB962C8B-B14F-4D97-AF65-F5344CB8AC3E}">
        <p14:creationId xmlns:p14="http://schemas.microsoft.com/office/powerpoint/2010/main" val="21248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MỘT SỐ HÌNH ẢNH ỨNG DỤNG GIẢI PHÁP TRÊN THẾ GIỚI</a:t>
            </a: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2" name="Picture 1"/>
          <p:cNvPicPr>
            <a:picLocks noChangeAspect="1"/>
          </p:cNvPicPr>
          <p:nvPr/>
        </p:nvPicPr>
        <p:blipFill>
          <a:blip r:embed="rId2"/>
          <a:stretch>
            <a:fillRect/>
          </a:stretch>
        </p:blipFill>
        <p:spPr>
          <a:xfrm>
            <a:off x="1127" y="1243572"/>
            <a:ext cx="9144000" cy="3773015"/>
          </a:xfrm>
          <a:prstGeom prst="rect">
            <a:avLst/>
          </a:prstGeom>
        </p:spPr>
      </p:pic>
    </p:spTree>
    <p:extLst>
      <p:ext uri="{BB962C8B-B14F-4D97-AF65-F5344CB8AC3E}">
        <p14:creationId xmlns:p14="http://schemas.microsoft.com/office/powerpoint/2010/main" val="3653409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MỘT SỐ HÌNH ẢNH ỨNG DỤNG GIẢI PHÁP TRÊN THẾ GIỚI</a:t>
            </a: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3" name="Picture 2"/>
          <p:cNvPicPr>
            <a:picLocks noChangeAspect="1"/>
          </p:cNvPicPr>
          <p:nvPr/>
        </p:nvPicPr>
        <p:blipFill>
          <a:blip r:embed="rId2"/>
          <a:stretch>
            <a:fillRect/>
          </a:stretch>
        </p:blipFill>
        <p:spPr>
          <a:xfrm>
            <a:off x="107504" y="1419622"/>
            <a:ext cx="4680270" cy="3557761"/>
          </a:xfrm>
          <a:prstGeom prst="rect">
            <a:avLst/>
          </a:prstGeom>
        </p:spPr>
      </p:pic>
      <p:pic>
        <p:nvPicPr>
          <p:cNvPr id="5" name="Picture 4"/>
          <p:cNvPicPr>
            <a:picLocks noChangeAspect="1"/>
          </p:cNvPicPr>
          <p:nvPr/>
        </p:nvPicPr>
        <p:blipFill>
          <a:blip r:embed="rId3"/>
          <a:stretch>
            <a:fillRect/>
          </a:stretch>
        </p:blipFill>
        <p:spPr>
          <a:xfrm>
            <a:off x="4787774" y="1419621"/>
            <a:ext cx="4335131" cy="3557761"/>
          </a:xfrm>
          <a:prstGeom prst="rect">
            <a:avLst/>
          </a:prstGeom>
        </p:spPr>
      </p:pic>
    </p:spTree>
    <p:extLst>
      <p:ext uri="{BB962C8B-B14F-4D97-AF65-F5344CB8AC3E}">
        <p14:creationId xmlns:p14="http://schemas.microsoft.com/office/powerpoint/2010/main" val="1231614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9937" y="955540"/>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MỘT SỐ HÌNH ẢNH ỨNG DỤNG GIẢI PHÁP TRÊN THẾ GIỚI</a:t>
            </a:r>
          </a:p>
        </p:txBody>
      </p:sp>
      <p:sp>
        <p:nvSpPr>
          <p:cNvPr id="10"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2" name="Picture 1"/>
          <p:cNvPicPr>
            <a:picLocks noChangeAspect="1"/>
          </p:cNvPicPr>
          <p:nvPr/>
        </p:nvPicPr>
        <p:blipFill>
          <a:blip r:embed="rId2"/>
          <a:stretch>
            <a:fillRect/>
          </a:stretch>
        </p:blipFill>
        <p:spPr>
          <a:xfrm>
            <a:off x="27339" y="1419622"/>
            <a:ext cx="4688677" cy="3600400"/>
          </a:xfrm>
          <a:prstGeom prst="rect">
            <a:avLst/>
          </a:prstGeom>
        </p:spPr>
      </p:pic>
      <p:pic>
        <p:nvPicPr>
          <p:cNvPr id="5" name="Picture 4"/>
          <p:cNvPicPr>
            <a:picLocks noChangeAspect="1"/>
          </p:cNvPicPr>
          <p:nvPr/>
        </p:nvPicPr>
        <p:blipFill>
          <a:blip r:embed="rId3"/>
          <a:stretch>
            <a:fillRect/>
          </a:stretch>
        </p:blipFill>
        <p:spPr>
          <a:xfrm>
            <a:off x="4716016" y="1419622"/>
            <a:ext cx="4427984" cy="3600400"/>
          </a:xfrm>
          <a:prstGeom prst="rect">
            <a:avLst/>
          </a:prstGeom>
        </p:spPr>
      </p:pic>
    </p:spTree>
    <p:extLst>
      <p:ext uri="{BB962C8B-B14F-4D97-AF65-F5344CB8AC3E}">
        <p14:creationId xmlns:p14="http://schemas.microsoft.com/office/powerpoint/2010/main" val="2717195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1560" y="1099556"/>
            <a:ext cx="6826359" cy="27040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lgn="ctr"/>
            <a:r>
              <a:rPr lang="en-US" sz="2000" b="1" smtClean="0">
                <a:solidFill>
                  <a:srgbClr val="FF0000"/>
                </a:solidFill>
                <a:latin typeface="Times New Roman" panose="02020603050405020304" pitchFamily="18" charset="0"/>
                <a:cs typeface="Times New Roman" panose="02020603050405020304" pitchFamily="18" charset="0"/>
              </a:rPr>
              <a:t>KẾT LUẬN</a:t>
            </a:r>
          </a:p>
        </p:txBody>
      </p:sp>
      <p:sp>
        <p:nvSpPr>
          <p:cNvPr id="4" name="Title 1"/>
          <p:cNvSpPr txBox="1">
            <a:spLocks/>
          </p:cNvSpPr>
          <p:nvPr/>
        </p:nvSpPr>
        <p:spPr>
          <a:xfrm>
            <a:off x="259702" y="1225943"/>
            <a:ext cx="8712968" cy="19799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endParaRPr lang="en-US" sz="2000" b="1" smtClean="0">
              <a:solidFill>
                <a:srgbClr val="0070C0"/>
              </a:solidFill>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
        <p:nvSpPr>
          <p:cNvPr id="2" name="Rectangle 1"/>
          <p:cNvSpPr/>
          <p:nvPr/>
        </p:nvSpPr>
        <p:spPr>
          <a:xfrm>
            <a:off x="409937" y="1513975"/>
            <a:ext cx="8578239" cy="1938992"/>
          </a:xfrm>
          <a:prstGeom prst="rect">
            <a:avLst/>
          </a:prstGeom>
        </p:spPr>
        <p:txBody>
          <a:bodyPr wrap="square">
            <a:spAutoFit/>
          </a:bodyPr>
          <a:lstStyle/>
          <a:p>
            <a:pPr algn="just"/>
            <a:r>
              <a:rPr lang="en-US" sz="2400" b="1" err="1">
                <a:solidFill>
                  <a:schemeClr val="tx2"/>
                </a:solidFill>
                <a:latin typeface="Times New Roman" panose="02020603050405020304" pitchFamily="18" charset="0"/>
                <a:cs typeface="Times New Roman" panose="02020603050405020304" pitchFamily="18" charset="0"/>
              </a:rPr>
              <a:t>Giải</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pháp</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tích</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hợp</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phòng</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học</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tương</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tác</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thông</a:t>
            </a:r>
            <a:r>
              <a:rPr lang="en-US" sz="2400" b="1">
                <a:solidFill>
                  <a:schemeClr val="tx2"/>
                </a:solidFill>
                <a:latin typeface="Times New Roman" panose="02020603050405020304" pitchFamily="18" charset="0"/>
                <a:cs typeface="Times New Roman" panose="02020603050405020304" pitchFamily="18" charset="0"/>
              </a:rPr>
              <a:t> minh </a:t>
            </a:r>
            <a:r>
              <a:rPr lang="en-US" sz="2400" b="1" err="1">
                <a:solidFill>
                  <a:schemeClr val="tx2"/>
                </a:solidFill>
                <a:latin typeface="Times New Roman" panose="02020603050405020304" pitchFamily="18" charset="0"/>
                <a:cs typeface="Times New Roman" panose="02020603050405020304" pitchFamily="18" charset="0"/>
              </a:rPr>
              <a:t>đa</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phương</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tiện</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ứng</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dụng</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cho</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phát</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triển</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giáo</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dục</a:t>
            </a:r>
            <a:r>
              <a:rPr lang="en-US" sz="2400" b="1">
                <a:solidFill>
                  <a:schemeClr val="tx2"/>
                </a:solidFill>
                <a:latin typeface="Times New Roman" panose="02020603050405020304" pitchFamily="18" charset="0"/>
                <a:cs typeface="Times New Roman" panose="02020603050405020304" pitchFamily="18" charset="0"/>
              </a:rPr>
              <a:t> STEM </a:t>
            </a:r>
            <a:r>
              <a:rPr lang="en-US" sz="2400" b="1" err="1">
                <a:solidFill>
                  <a:schemeClr val="tx2"/>
                </a:solidFill>
                <a:latin typeface="Times New Roman" panose="02020603050405020304" pitchFamily="18" charset="0"/>
                <a:cs typeface="Times New Roman" panose="02020603050405020304" pitchFamily="18" charset="0"/>
              </a:rPr>
              <a:t>tại</a:t>
            </a:r>
            <a:r>
              <a:rPr lang="en-US" sz="2400" b="1">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Việt</a:t>
            </a:r>
            <a:r>
              <a:rPr lang="en-US" sz="2400" b="1">
                <a:solidFill>
                  <a:schemeClr val="tx2"/>
                </a:solidFill>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Nam - </a:t>
            </a:r>
            <a:r>
              <a:rPr lang="en-US" sz="2400" b="1" err="1">
                <a:solidFill>
                  <a:srgbClr val="FF0000"/>
                </a:solidFill>
                <a:latin typeface="Times New Roman" panose="02020603050405020304" pitchFamily="18" charset="0"/>
                <a:cs typeface="Times New Roman" panose="02020603050405020304" pitchFamily="18" charset="0"/>
              </a:rPr>
              <a:t>SIIM.Edu</a:t>
            </a:r>
            <a:r>
              <a:rPr lang="en-US" sz="2400" b="1">
                <a:solidFill>
                  <a:srgbClr val="FF0000"/>
                </a:solidFill>
                <a:latin typeface="Times New Roman" panose="02020603050405020304" pitchFamily="18" charset="0"/>
                <a:cs typeface="Times New Roman" panose="02020603050405020304" pitchFamily="18" charset="0"/>
              </a:rPr>
              <a:t> Solutions </a:t>
            </a:r>
            <a:r>
              <a:rPr lang="en-US" sz="2400" b="1" smtClean="0">
                <a:solidFill>
                  <a:srgbClr val="002060"/>
                </a:solidFill>
                <a:latin typeface="Times New Roman" panose="02020603050405020304" pitchFamily="18" charset="0"/>
                <a:cs typeface="Times New Roman" panose="02020603050405020304" pitchFamily="18" charset="0"/>
              </a:rPr>
              <a:t>do </a:t>
            </a:r>
            <a:r>
              <a:rPr lang="en-US" sz="2400" b="1" smtClean="0">
                <a:solidFill>
                  <a:srgbClr val="FF0000"/>
                </a:solidFill>
                <a:latin typeface="Times New Roman" panose="02020603050405020304" pitchFamily="18" charset="0"/>
                <a:cs typeface="Times New Roman" panose="02020603050405020304" pitchFamily="18" charset="0"/>
              </a:rPr>
              <a:t>DAIPHAT Corp </a:t>
            </a:r>
            <a:r>
              <a:rPr lang="en-US" sz="2400" b="1" err="1" smtClean="0">
                <a:solidFill>
                  <a:srgbClr val="002060"/>
                </a:solidFill>
                <a:latin typeface="Times New Roman" panose="02020603050405020304" pitchFamily="18" charset="0"/>
                <a:cs typeface="Times New Roman" panose="02020603050405020304" pitchFamily="18" charset="0"/>
              </a:rPr>
              <a:t>phát</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triển</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đã</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được</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ứng</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dụng</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rộng</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rãi</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Giải</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pháp</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giúp</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thúc</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đẩy</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và</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là</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phân</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hệ</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không</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thể</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thiếu</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cho</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giáo</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dục</a:t>
            </a:r>
            <a:r>
              <a:rPr lang="en-US" sz="2400" b="1">
                <a:solidFill>
                  <a:srgbClr val="002060"/>
                </a:solidFill>
                <a:latin typeface="Times New Roman" panose="02020603050405020304" pitchFamily="18" charset="0"/>
                <a:cs typeface="Times New Roman" panose="02020603050405020304" pitchFamily="18" charset="0"/>
              </a:rPr>
              <a:t> </a:t>
            </a:r>
            <a:r>
              <a:rPr lang="en-US" sz="2400" b="1" smtClean="0">
                <a:solidFill>
                  <a:srgbClr val="002060"/>
                </a:solidFill>
                <a:latin typeface="Times New Roman" panose="02020603050405020304" pitchFamily="18" charset="0"/>
                <a:cs typeface="Times New Roman" panose="02020603050405020304" pitchFamily="18" charset="0"/>
              </a:rPr>
              <a:t>STEM </a:t>
            </a:r>
            <a:r>
              <a:rPr lang="en-US" sz="2400" b="1" err="1" smtClean="0">
                <a:solidFill>
                  <a:srgbClr val="002060"/>
                </a:solidFill>
                <a:latin typeface="Times New Roman" panose="02020603050405020304" pitchFamily="18" charset="0"/>
                <a:cs typeface="Times New Roman" panose="02020603050405020304" pitchFamily="18" charset="0"/>
              </a:rPr>
              <a:t>đạt</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được</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kết</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quả</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như</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kỳ</a:t>
            </a:r>
            <a:r>
              <a:rPr lang="en-US" sz="2400" b="1" smtClean="0">
                <a:solidFill>
                  <a:srgbClr val="002060"/>
                </a:solidFill>
                <a:latin typeface="Times New Roman" panose="02020603050405020304" pitchFamily="18" charset="0"/>
                <a:cs typeface="Times New Roman" panose="02020603050405020304" pitchFamily="18" charset="0"/>
              </a:rPr>
              <a:t> </a:t>
            </a:r>
            <a:r>
              <a:rPr lang="en-US" sz="2400" b="1" err="1" smtClean="0">
                <a:solidFill>
                  <a:srgbClr val="002060"/>
                </a:solidFill>
                <a:latin typeface="Times New Roman" panose="02020603050405020304" pitchFamily="18" charset="0"/>
                <a:cs typeface="Times New Roman" panose="02020603050405020304" pitchFamily="18" charset="0"/>
              </a:rPr>
              <a:t>vọng</a:t>
            </a:r>
            <a:r>
              <a:rPr lang="en-US" sz="2400" b="1"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720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5486"/>
            <a:ext cx="6786578" cy="520427"/>
          </a:xfrm>
        </p:spPr>
        <p:txBody>
          <a:bodyPr/>
          <a:lstStyle/>
          <a:p>
            <a:r>
              <a:rPr lang="en-US" sz="2000" b="1" smtClean="0"/>
              <a:t>DAIPHATCORP ĐẠI DIỆN PHÂN PHỐI CHÍNH THỨC</a:t>
            </a:r>
            <a:endParaRPr lang="en-US" sz="2000" b="1"/>
          </a:p>
        </p:txBody>
      </p:sp>
      <p:sp>
        <p:nvSpPr>
          <p:cNvPr id="40" name="TextBox 39"/>
          <p:cNvSpPr txBox="1"/>
          <p:nvPr/>
        </p:nvSpPr>
        <p:spPr>
          <a:xfrm>
            <a:off x="1285852" y="1357304"/>
            <a:ext cx="3071834" cy="461665"/>
          </a:xfrm>
          <a:prstGeom prst="rect">
            <a:avLst/>
          </a:prstGeom>
          <a:solidFill>
            <a:schemeClr val="bg1"/>
          </a:solidFill>
          <a:ln>
            <a:solidFill>
              <a:schemeClr val="bg1"/>
            </a:solidFill>
          </a:ln>
        </p:spPr>
        <p:txBody>
          <a:bodyPr wrap="square" rtlCol="0">
            <a:spAutoFit/>
          </a:bodyPr>
          <a:lstStyle/>
          <a:p>
            <a:r>
              <a:rPr lang="en-US" sz="2400" b="1" smtClean="0">
                <a:solidFill>
                  <a:srgbClr val="4F81BD"/>
                </a:solidFill>
                <a:latin typeface="Times New Roman" pitchFamily="18" charset="0"/>
                <a:cs typeface="Times New Roman" pitchFamily="18" charset="0"/>
              </a:rPr>
              <a:t>Máy chiếu </a:t>
            </a:r>
            <a:r>
              <a:rPr lang="en-US" sz="2400" b="1" err="1" smtClean="0">
                <a:solidFill>
                  <a:srgbClr val="4F81BD"/>
                </a:solidFill>
                <a:latin typeface="Times New Roman" pitchFamily="18" charset="0"/>
                <a:cs typeface="Times New Roman" pitchFamily="18" charset="0"/>
              </a:rPr>
              <a:t>ViewSonic</a:t>
            </a:r>
            <a:endParaRPr lang="vi-VN" sz="2400" b="1">
              <a:solidFill>
                <a:srgbClr val="4F81BD"/>
              </a:solidFill>
              <a:latin typeface="Times New Roman" pitchFamily="18" charset="0"/>
              <a:cs typeface="Times New Roman" pitchFamily="18" charset="0"/>
            </a:endParaRPr>
          </a:p>
        </p:txBody>
      </p:sp>
      <p:sp>
        <p:nvSpPr>
          <p:cNvPr id="46" name="Flowchart: Connector 45"/>
          <p:cNvSpPr/>
          <p:nvPr/>
        </p:nvSpPr>
        <p:spPr>
          <a:xfrm>
            <a:off x="71406" y="1000114"/>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pic>
        <p:nvPicPr>
          <p:cNvPr id="49" name="Picture 48" descr="pa503w_right_hires_1.png"/>
          <p:cNvPicPr>
            <a:picLocks noChangeAspect="1"/>
          </p:cNvPicPr>
          <p:nvPr/>
        </p:nvPicPr>
        <p:blipFill>
          <a:blip r:embed="rId2" cstate="print"/>
          <a:stretch>
            <a:fillRect/>
          </a:stretch>
        </p:blipFill>
        <p:spPr>
          <a:xfrm>
            <a:off x="-214346" y="1071552"/>
            <a:ext cx="1727211" cy="1143008"/>
          </a:xfrm>
          <a:prstGeom prst="rect">
            <a:avLst/>
          </a:prstGeom>
        </p:spPr>
      </p:pic>
      <p:sp>
        <p:nvSpPr>
          <p:cNvPr id="53" name="TextBox 52"/>
          <p:cNvSpPr txBox="1"/>
          <p:nvPr/>
        </p:nvSpPr>
        <p:spPr>
          <a:xfrm>
            <a:off x="1310508" y="2454974"/>
            <a:ext cx="3071834" cy="830997"/>
          </a:xfrm>
          <a:prstGeom prst="rect">
            <a:avLst/>
          </a:prstGeom>
          <a:solidFill>
            <a:schemeClr val="bg1"/>
          </a:solidFill>
          <a:ln>
            <a:solidFill>
              <a:schemeClr val="bg1"/>
            </a:solidFill>
          </a:ln>
        </p:spPr>
        <p:txBody>
          <a:bodyPr wrap="square" rtlCol="0">
            <a:spAutoFit/>
          </a:bodyPr>
          <a:lstStyle/>
          <a:p>
            <a:r>
              <a:rPr lang="en-US" sz="2400" b="1" smtClean="0">
                <a:solidFill>
                  <a:srgbClr val="4F81BD"/>
                </a:solidFill>
                <a:latin typeface="Times New Roman" pitchFamily="18" charset="0"/>
                <a:cs typeface="Times New Roman" pitchFamily="18" charset="0"/>
              </a:rPr>
              <a:t>Máy </a:t>
            </a:r>
            <a:r>
              <a:rPr lang="en-US" sz="2400" b="1" err="1" smtClean="0">
                <a:solidFill>
                  <a:srgbClr val="4F81BD"/>
                </a:solidFill>
                <a:latin typeface="Times New Roman" pitchFamily="18" charset="0"/>
                <a:cs typeface="Times New Roman" pitchFamily="18" charset="0"/>
              </a:rPr>
              <a:t>chiếu</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Vivitek</a:t>
            </a:r>
            <a:endParaRPr lang="en-US" sz="2400" b="1" smtClean="0">
              <a:solidFill>
                <a:srgbClr val="4F81BD"/>
              </a:solidFill>
              <a:latin typeface="Times New Roman" pitchFamily="18" charset="0"/>
              <a:cs typeface="Times New Roman" pitchFamily="18" charset="0"/>
            </a:endParaRPr>
          </a:p>
          <a:p>
            <a:r>
              <a:rPr lang="en-US" sz="2400" b="1" err="1" smtClean="0">
                <a:solidFill>
                  <a:srgbClr val="4F81BD"/>
                </a:solidFill>
                <a:latin typeface="Times New Roman" pitchFamily="18" charset="0"/>
                <a:cs typeface="Times New Roman" pitchFamily="18" charset="0"/>
              </a:rPr>
              <a:t>Máy</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chấm</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công</a:t>
            </a:r>
            <a:endParaRPr lang="vi-VN" sz="2400" b="1">
              <a:solidFill>
                <a:srgbClr val="4F81BD"/>
              </a:solidFill>
              <a:latin typeface="Times New Roman" pitchFamily="18" charset="0"/>
              <a:cs typeface="Times New Roman" pitchFamily="18" charset="0"/>
            </a:endParaRPr>
          </a:p>
        </p:txBody>
      </p:sp>
      <p:sp>
        <p:nvSpPr>
          <p:cNvPr id="54" name="TextBox 53"/>
          <p:cNvSpPr txBox="1"/>
          <p:nvPr/>
        </p:nvSpPr>
        <p:spPr>
          <a:xfrm>
            <a:off x="1285852" y="3929072"/>
            <a:ext cx="3071834" cy="830997"/>
          </a:xfrm>
          <a:prstGeom prst="rect">
            <a:avLst/>
          </a:prstGeom>
          <a:solidFill>
            <a:schemeClr val="bg1"/>
          </a:solidFill>
          <a:ln>
            <a:solidFill>
              <a:schemeClr val="bg1"/>
            </a:solidFill>
          </a:ln>
        </p:spPr>
        <p:txBody>
          <a:bodyPr wrap="square" rtlCol="0">
            <a:spAutoFit/>
          </a:bodyPr>
          <a:lstStyle/>
          <a:p>
            <a:r>
              <a:rPr lang="en-US" sz="2400" b="1">
                <a:solidFill>
                  <a:schemeClr val="accent1"/>
                </a:solidFill>
                <a:latin typeface="Times New Roman" pitchFamily="18" charset="0"/>
                <a:cs typeface="Times New Roman" pitchFamily="18" charset="0"/>
              </a:rPr>
              <a:t>Camera, </a:t>
            </a:r>
            <a:r>
              <a:rPr lang="en-US" sz="2400" b="1" err="1">
                <a:solidFill>
                  <a:schemeClr val="accent1"/>
                </a:solidFill>
                <a:latin typeface="Times New Roman" pitchFamily="18" charset="0"/>
                <a:cs typeface="Times New Roman" pitchFamily="18" charset="0"/>
              </a:rPr>
              <a:t>thiết</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bị</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hội</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nghị</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truyền</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hình</a:t>
            </a:r>
            <a:r>
              <a:rPr lang="en-US" sz="2400" b="1">
                <a:solidFill>
                  <a:schemeClr val="accent1"/>
                </a:solidFill>
                <a:latin typeface="Times New Roman" pitchFamily="18" charset="0"/>
                <a:cs typeface="Times New Roman" pitchFamily="18" charset="0"/>
              </a:rPr>
              <a:t> Aver</a:t>
            </a:r>
            <a:endParaRPr lang="vi-VN" sz="2400" b="1">
              <a:solidFill>
                <a:schemeClr val="accent1"/>
              </a:solidFill>
              <a:latin typeface="Times New Roman" pitchFamily="18" charset="0"/>
              <a:cs typeface="Times New Roman" pitchFamily="18" charset="0"/>
            </a:endParaRPr>
          </a:p>
        </p:txBody>
      </p:sp>
      <p:sp>
        <p:nvSpPr>
          <p:cNvPr id="55" name="TextBox 54"/>
          <p:cNvSpPr txBox="1"/>
          <p:nvPr/>
        </p:nvSpPr>
        <p:spPr>
          <a:xfrm>
            <a:off x="5793672" y="1154846"/>
            <a:ext cx="3071834" cy="830997"/>
          </a:xfrm>
          <a:prstGeom prst="rect">
            <a:avLst/>
          </a:prstGeom>
          <a:solidFill>
            <a:schemeClr val="bg1"/>
          </a:solidFill>
          <a:ln>
            <a:solidFill>
              <a:schemeClr val="bg1"/>
            </a:solidFill>
          </a:ln>
        </p:spPr>
        <p:txBody>
          <a:bodyPr wrap="square" rtlCol="0">
            <a:spAutoFit/>
          </a:bodyPr>
          <a:lstStyle/>
          <a:p>
            <a:r>
              <a:rPr lang="en-US" sz="2400" b="1" smtClean="0">
                <a:solidFill>
                  <a:srgbClr val="4F81BD"/>
                </a:solidFill>
                <a:latin typeface="Times New Roman" pitchFamily="18" charset="0"/>
                <a:cs typeface="Times New Roman" pitchFamily="18" charset="0"/>
              </a:rPr>
              <a:t>Màn </a:t>
            </a:r>
            <a:r>
              <a:rPr lang="en-US" sz="2400" b="1" err="1" smtClean="0">
                <a:solidFill>
                  <a:srgbClr val="4F81BD"/>
                </a:solidFill>
                <a:latin typeface="Times New Roman" pitchFamily="18" charset="0"/>
                <a:cs typeface="Times New Roman" pitchFamily="18" charset="0"/>
              </a:rPr>
              <a:t>hình</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cảm</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ứng</a:t>
            </a:r>
            <a:r>
              <a:rPr lang="en-US" sz="2400" b="1" smtClean="0">
                <a:solidFill>
                  <a:srgbClr val="4F81BD"/>
                </a:solidFill>
                <a:latin typeface="Times New Roman" pitchFamily="18" charset="0"/>
                <a:cs typeface="Times New Roman" pitchFamily="18" charset="0"/>
              </a:rPr>
              <a:t> </a:t>
            </a:r>
            <a:r>
              <a:rPr lang="en-US" sz="2400" b="1" err="1" smtClean="0">
                <a:solidFill>
                  <a:srgbClr val="4F81BD"/>
                </a:solidFill>
                <a:latin typeface="Times New Roman" pitchFamily="18" charset="0"/>
                <a:cs typeface="Times New Roman" pitchFamily="18" charset="0"/>
              </a:rPr>
              <a:t>tương</a:t>
            </a:r>
            <a:r>
              <a:rPr lang="en-US" sz="2400" b="1" smtClean="0">
                <a:solidFill>
                  <a:srgbClr val="4F81BD"/>
                </a:solidFill>
                <a:latin typeface="Times New Roman" pitchFamily="18" charset="0"/>
                <a:cs typeface="Times New Roman" pitchFamily="18" charset="0"/>
              </a:rPr>
              <a:t> tác Newline</a:t>
            </a:r>
            <a:endParaRPr lang="vi-VN" sz="2400" b="1">
              <a:solidFill>
                <a:srgbClr val="4F81BD"/>
              </a:solidFill>
              <a:latin typeface="Times New Roman" pitchFamily="18" charset="0"/>
              <a:cs typeface="Times New Roman" pitchFamily="18" charset="0"/>
            </a:endParaRPr>
          </a:p>
        </p:txBody>
      </p:sp>
      <p:sp>
        <p:nvSpPr>
          <p:cNvPr id="56" name="TextBox 55"/>
          <p:cNvSpPr txBox="1"/>
          <p:nvPr/>
        </p:nvSpPr>
        <p:spPr>
          <a:xfrm>
            <a:off x="5868144" y="2331177"/>
            <a:ext cx="3071834" cy="830997"/>
          </a:xfrm>
          <a:prstGeom prst="rect">
            <a:avLst/>
          </a:prstGeom>
          <a:solidFill>
            <a:schemeClr val="bg1"/>
          </a:solidFill>
          <a:ln>
            <a:solidFill>
              <a:schemeClr val="bg1"/>
            </a:solidFill>
          </a:ln>
        </p:spPr>
        <p:txBody>
          <a:bodyPr wrap="square" rtlCol="0">
            <a:spAutoFit/>
          </a:bodyPr>
          <a:lstStyle/>
          <a:p>
            <a:r>
              <a:rPr lang="en-US" sz="2400" b="1" smtClean="0">
                <a:solidFill>
                  <a:srgbClr val="4F81BD"/>
                </a:solidFill>
                <a:latin typeface="Times New Roman" pitchFamily="18" charset="0"/>
                <a:cs typeface="Times New Roman" pitchFamily="18" charset="0"/>
              </a:rPr>
              <a:t>Phòng học ngoại ngữ </a:t>
            </a:r>
            <a:r>
              <a:rPr lang="en-US" sz="2400" b="1" err="1" smtClean="0">
                <a:solidFill>
                  <a:srgbClr val="4F81BD"/>
                </a:solidFill>
                <a:latin typeface="Times New Roman" pitchFamily="18" charset="0"/>
                <a:cs typeface="Times New Roman" pitchFamily="18" charset="0"/>
              </a:rPr>
              <a:t>ExSoft</a:t>
            </a:r>
            <a:endParaRPr lang="vi-VN" sz="2400" b="1">
              <a:solidFill>
                <a:srgbClr val="4F81BD"/>
              </a:solidFill>
              <a:latin typeface="Times New Roman" pitchFamily="18" charset="0"/>
              <a:cs typeface="Times New Roman" pitchFamily="18" charset="0"/>
            </a:endParaRPr>
          </a:p>
        </p:txBody>
      </p:sp>
      <p:sp>
        <p:nvSpPr>
          <p:cNvPr id="57" name="TextBox 56"/>
          <p:cNvSpPr txBox="1"/>
          <p:nvPr/>
        </p:nvSpPr>
        <p:spPr>
          <a:xfrm>
            <a:off x="5868144" y="3296579"/>
            <a:ext cx="3071834" cy="1569660"/>
          </a:xfrm>
          <a:prstGeom prst="rect">
            <a:avLst/>
          </a:prstGeom>
          <a:solidFill>
            <a:schemeClr val="bg1"/>
          </a:solidFill>
          <a:ln>
            <a:solidFill>
              <a:schemeClr val="bg1"/>
            </a:solidFill>
          </a:ln>
        </p:spPr>
        <p:txBody>
          <a:bodyPr wrap="square" rtlCol="0">
            <a:spAutoFit/>
          </a:bodyPr>
          <a:lstStyle/>
          <a:p>
            <a:r>
              <a:rPr lang="en-US" sz="2400" b="1" err="1">
                <a:solidFill>
                  <a:schemeClr val="accent1"/>
                </a:solidFill>
                <a:latin typeface="Times New Roman" pitchFamily="18" charset="0"/>
                <a:cs typeface="Times New Roman" pitchFamily="18" charset="0"/>
              </a:rPr>
              <a:t>Giải</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pháp</a:t>
            </a:r>
            <a:r>
              <a:rPr lang="en-US" sz="2400" b="1">
                <a:solidFill>
                  <a:schemeClr val="accent1"/>
                </a:solidFill>
                <a:latin typeface="Times New Roman" pitchFamily="18" charset="0"/>
                <a:cs typeface="Times New Roman" pitchFamily="18" charset="0"/>
              </a:rPr>
              <a:t> </a:t>
            </a:r>
            <a:r>
              <a:rPr lang="en-US" sz="2400" b="1" err="1" smtClean="0">
                <a:solidFill>
                  <a:schemeClr val="accent1"/>
                </a:solidFill>
                <a:latin typeface="Times New Roman" pitchFamily="18" charset="0"/>
                <a:cs typeface="Times New Roman" pitchFamily="18" charset="0"/>
              </a:rPr>
              <a:t>tích</a:t>
            </a:r>
            <a:r>
              <a:rPr lang="en-US" sz="2400" b="1" smtClean="0">
                <a:solidFill>
                  <a:schemeClr val="accent1"/>
                </a:solidFill>
                <a:latin typeface="Times New Roman" pitchFamily="18" charset="0"/>
                <a:cs typeface="Times New Roman" pitchFamily="18" charset="0"/>
              </a:rPr>
              <a:t> </a:t>
            </a:r>
            <a:r>
              <a:rPr lang="en-US" sz="2400" b="1" err="1" smtClean="0">
                <a:solidFill>
                  <a:schemeClr val="accent1"/>
                </a:solidFill>
                <a:latin typeface="Times New Roman" pitchFamily="18" charset="0"/>
                <a:cs typeface="Times New Roman" pitchFamily="18" charset="0"/>
              </a:rPr>
              <a:t>hợp</a:t>
            </a:r>
            <a:r>
              <a:rPr lang="en-US" sz="2400" b="1" smtClean="0">
                <a:solidFill>
                  <a:schemeClr val="accent1"/>
                </a:solidFill>
                <a:latin typeface="Times New Roman" pitchFamily="18" charset="0"/>
                <a:cs typeface="Times New Roman" pitchFamily="18" charset="0"/>
              </a:rPr>
              <a:t> </a:t>
            </a:r>
            <a:r>
              <a:rPr lang="en-US" sz="2400" b="1" err="1" smtClean="0">
                <a:solidFill>
                  <a:schemeClr val="accent1"/>
                </a:solidFill>
                <a:latin typeface="Times New Roman" pitchFamily="18" charset="0"/>
                <a:cs typeface="Times New Roman" pitchFamily="18" charset="0"/>
              </a:rPr>
              <a:t>phòng</a:t>
            </a:r>
            <a:r>
              <a:rPr lang="en-US" sz="2400" b="1" smtClean="0">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học</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tương</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tác</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thông</a:t>
            </a:r>
            <a:r>
              <a:rPr lang="en-US" sz="2400" b="1">
                <a:solidFill>
                  <a:schemeClr val="accent1"/>
                </a:solidFill>
                <a:latin typeface="Times New Roman" pitchFamily="18" charset="0"/>
                <a:cs typeface="Times New Roman" pitchFamily="18" charset="0"/>
              </a:rPr>
              <a:t> minh </a:t>
            </a:r>
            <a:r>
              <a:rPr lang="en-US" sz="2400" b="1" err="1">
                <a:solidFill>
                  <a:schemeClr val="accent1"/>
                </a:solidFill>
                <a:latin typeface="Times New Roman" pitchFamily="18" charset="0"/>
                <a:cs typeface="Times New Roman" pitchFamily="18" charset="0"/>
              </a:rPr>
              <a:t>đa</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phương</a:t>
            </a:r>
            <a:r>
              <a:rPr lang="en-US" sz="2400" b="1">
                <a:solidFill>
                  <a:schemeClr val="accent1"/>
                </a:solidFill>
                <a:latin typeface="Times New Roman" pitchFamily="18" charset="0"/>
                <a:cs typeface="Times New Roman" pitchFamily="18" charset="0"/>
              </a:rPr>
              <a:t> </a:t>
            </a:r>
            <a:r>
              <a:rPr lang="en-US" sz="2400" b="1" err="1">
                <a:solidFill>
                  <a:schemeClr val="accent1"/>
                </a:solidFill>
                <a:latin typeface="Times New Roman" pitchFamily="18" charset="0"/>
                <a:cs typeface="Times New Roman" pitchFamily="18" charset="0"/>
              </a:rPr>
              <a:t>tiện</a:t>
            </a:r>
            <a:endParaRPr lang="vi-VN" sz="2400" b="1">
              <a:solidFill>
                <a:schemeClr val="accent1"/>
              </a:solidFill>
              <a:latin typeface="Times New Roman" pitchFamily="18" charset="0"/>
              <a:cs typeface="Times New Roman" pitchFamily="18" charset="0"/>
            </a:endParaRPr>
          </a:p>
        </p:txBody>
      </p:sp>
      <p:sp>
        <p:nvSpPr>
          <p:cNvPr id="60" name="Flowchart: Connector 59"/>
          <p:cNvSpPr/>
          <p:nvPr/>
        </p:nvSpPr>
        <p:spPr>
          <a:xfrm>
            <a:off x="71406" y="2357436"/>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1" name="Flowchart: Connector 60"/>
          <p:cNvSpPr/>
          <p:nvPr/>
        </p:nvSpPr>
        <p:spPr>
          <a:xfrm>
            <a:off x="71406" y="3714758"/>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pic>
        <p:nvPicPr>
          <p:cNvPr id="62" name="Picture 61" descr="f50hd-prod.png"/>
          <p:cNvPicPr>
            <a:picLocks noChangeAspect="1"/>
          </p:cNvPicPr>
          <p:nvPr/>
        </p:nvPicPr>
        <p:blipFill>
          <a:blip r:embed="rId3" cstate="print"/>
          <a:stretch>
            <a:fillRect/>
          </a:stretch>
        </p:blipFill>
        <p:spPr>
          <a:xfrm>
            <a:off x="214282" y="3786196"/>
            <a:ext cx="1135339" cy="1003669"/>
          </a:xfrm>
          <a:prstGeom prst="rect">
            <a:avLst/>
          </a:prstGeom>
        </p:spPr>
      </p:pic>
      <p:sp>
        <p:nvSpPr>
          <p:cNvPr id="63" name="Flowchart: Connector 62"/>
          <p:cNvSpPr/>
          <p:nvPr/>
        </p:nvSpPr>
        <p:spPr>
          <a:xfrm>
            <a:off x="4505128" y="963122"/>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4" name="Flowchart: Connector 63"/>
          <p:cNvSpPr/>
          <p:nvPr/>
        </p:nvSpPr>
        <p:spPr>
          <a:xfrm>
            <a:off x="4554089" y="2331177"/>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5" name="Flowchart: Connector 64"/>
          <p:cNvSpPr/>
          <p:nvPr/>
        </p:nvSpPr>
        <p:spPr>
          <a:xfrm>
            <a:off x="4513938" y="3643320"/>
            <a:ext cx="1214478" cy="121444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pic>
        <p:nvPicPr>
          <p:cNvPr id="68" name="Picture 67" descr="image_certificate_2312_1.jpg"/>
          <p:cNvPicPr>
            <a:picLocks noChangeAspect="1"/>
          </p:cNvPicPr>
          <p:nvPr/>
        </p:nvPicPr>
        <p:blipFill>
          <a:blip r:embed="rId4" cstate="print"/>
          <a:stretch>
            <a:fillRect/>
          </a:stretch>
        </p:blipFill>
        <p:spPr>
          <a:xfrm>
            <a:off x="4643437" y="3940526"/>
            <a:ext cx="928695" cy="571504"/>
          </a:xfrm>
          <a:prstGeom prst="rect">
            <a:avLst/>
          </a:prstGeom>
        </p:spPr>
      </p:pic>
      <p:pic>
        <p:nvPicPr>
          <p:cNvPr id="70" name="Picture 69" descr="vivitek.png"/>
          <p:cNvPicPr>
            <a:picLocks noChangeAspect="1"/>
          </p:cNvPicPr>
          <p:nvPr/>
        </p:nvPicPr>
        <p:blipFill>
          <a:blip r:embed="rId5" cstate="print"/>
          <a:stretch>
            <a:fillRect/>
          </a:stretch>
        </p:blipFill>
        <p:spPr>
          <a:xfrm>
            <a:off x="142844" y="2500312"/>
            <a:ext cx="1050528" cy="928694"/>
          </a:xfrm>
          <a:prstGeom prst="rect">
            <a:avLst/>
          </a:prstGeom>
        </p:spPr>
      </p:pic>
      <p:pic>
        <p:nvPicPr>
          <p:cNvPr id="72" name="Picture 71" descr="NN2.jpg"/>
          <p:cNvPicPr>
            <a:picLocks noChangeAspect="1"/>
          </p:cNvPicPr>
          <p:nvPr/>
        </p:nvPicPr>
        <p:blipFill>
          <a:blip r:embed="rId6" cstate="print"/>
          <a:stretch>
            <a:fillRect/>
          </a:stretch>
        </p:blipFill>
        <p:spPr>
          <a:xfrm>
            <a:off x="4712848" y="2615472"/>
            <a:ext cx="928694" cy="568425"/>
          </a:xfrm>
          <a:prstGeom prst="rect">
            <a:avLst/>
          </a:prstGeom>
        </p:spPr>
      </p:pic>
      <p:pic>
        <p:nvPicPr>
          <p:cNvPr id="6" name="Picture 2"/>
          <p:cNvPicPr>
            <a:picLocks noChangeAspect="1" noChangeArrowheads="1"/>
          </p:cNvPicPr>
          <p:nvPr/>
        </p:nvPicPr>
        <p:blipFill>
          <a:blip r:embed="rId7" cstate="print"/>
          <a:srcRect/>
          <a:stretch>
            <a:fillRect/>
          </a:stretch>
        </p:blipFill>
        <p:spPr bwMode="auto">
          <a:xfrm>
            <a:off x="4652602" y="1247204"/>
            <a:ext cx="937149" cy="681863"/>
          </a:xfrm>
          <a:prstGeom prst="rect">
            <a:avLst/>
          </a:prstGeom>
          <a:noFill/>
          <a:ln w="9525">
            <a:noFill/>
            <a:miter lim="800000"/>
            <a:headEnd/>
            <a:tailEnd/>
          </a:ln>
          <a:effectLst/>
        </p:spPr>
      </p:pic>
    </p:spTree>
    <p:extLst>
      <p:ext uri="{BB962C8B-B14F-4D97-AF65-F5344CB8AC3E}">
        <p14:creationId xmlns:p14="http://schemas.microsoft.com/office/powerpoint/2010/main" val="152311843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
        <p:nvSpPr>
          <p:cNvPr id="4" name="Title 1"/>
          <p:cNvSpPr txBox="1">
            <a:spLocks/>
          </p:cNvSpPr>
          <p:nvPr/>
        </p:nvSpPr>
        <p:spPr>
          <a:xfrm>
            <a:off x="329591" y="919235"/>
            <a:ext cx="8820472" cy="37274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algn="just"/>
            <a:r>
              <a:rPr lang="en-US" sz="2400" b="1" smtClean="0">
                <a:solidFill>
                  <a:srgbClr val="FF0000"/>
                </a:solidFill>
              </a:rPr>
              <a:t>I. TỔNG QUAN VỀ GIẢI PHÁP: </a:t>
            </a:r>
          </a:p>
        </p:txBody>
      </p:sp>
      <p:sp>
        <p:nvSpPr>
          <p:cNvPr id="5" name="Title 1"/>
          <p:cNvSpPr txBox="1">
            <a:spLocks/>
          </p:cNvSpPr>
          <p:nvPr/>
        </p:nvSpPr>
        <p:spPr>
          <a:xfrm>
            <a:off x="302681" y="2067694"/>
            <a:ext cx="8712968" cy="2952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algn="just"/>
            <a:r>
              <a:rPr lang="en-US" sz="2400" b="1" smtClean="0">
                <a:solidFill>
                  <a:srgbClr val="FF0000"/>
                </a:solidFill>
              </a:rPr>
              <a:t>2. </a:t>
            </a:r>
            <a:r>
              <a:rPr lang="en-US" sz="2400" b="1" err="1" smtClean="0">
                <a:solidFill>
                  <a:srgbClr val="FF0000"/>
                </a:solidFill>
              </a:rPr>
              <a:t>Mô</a:t>
            </a:r>
            <a:r>
              <a:rPr lang="en-US" sz="2400" b="1" smtClean="0">
                <a:solidFill>
                  <a:srgbClr val="FF0000"/>
                </a:solidFill>
              </a:rPr>
              <a:t> </a:t>
            </a:r>
            <a:r>
              <a:rPr lang="en-US" sz="2400" b="1" err="1" smtClean="0">
                <a:solidFill>
                  <a:srgbClr val="FF0000"/>
                </a:solidFill>
              </a:rPr>
              <a:t>tả</a:t>
            </a:r>
            <a:r>
              <a:rPr lang="en-US" sz="2400" b="1" smtClean="0">
                <a:solidFill>
                  <a:srgbClr val="FF0000"/>
                </a:solidFill>
              </a:rPr>
              <a:t> </a:t>
            </a:r>
            <a:r>
              <a:rPr lang="en-US" sz="2400" b="1" err="1" smtClean="0">
                <a:solidFill>
                  <a:srgbClr val="FF0000"/>
                </a:solidFill>
              </a:rPr>
              <a:t>giải</a:t>
            </a:r>
            <a:r>
              <a:rPr lang="en-US" sz="2400" b="1" smtClean="0">
                <a:solidFill>
                  <a:srgbClr val="FF0000"/>
                </a:solidFill>
              </a:rPr>
              <a:t> </a:t>
            </a:r>
            <a:r>
              <a:rPr lang="en-US" sz="2400" b="1" err="1" smtClean="0">
                <a:solidFill>
                  <a:srgbClr val="FF0000"/>
                </a:solidFill>
              </a:rPr>
              <a:t>pháp</a:t>
            </a:r>
            <a:r>
              <a:rPr lang="en-US" sz="2400" b="1" smtClean="0">
                <a:solidFill>
                  <a:srgbClr val="FF0000"/>
                </a:solidFill>
              </a:rPr>
              <a:t>:</a:t>
            </a:r>
          </a:p>
          <a:p>
            <a:pPr algn="just">
              <a:lnSpc>
                <a:spcPts val="3000"/>
              </a:lnSpc>
            </a:pPr>
            <a:r>
              <a:rPr lang="en-US" sz="2000" b="1" err="1">
                <a:solidFill>
                  <a:srgbClr val="0070C0"/>
                </a:solidFill>
              </a:rPr>
              <a:t>Giải</a:t>
            </a:r>
            <a:r>
              <a:rPr lang="en-US" sz="2000" b="1">
                <a:solidFill>
                  <a:srgbClr val="0070C0"/>
                </a:solidFill>
              </a:rPr>
              <a:t> </a:t>
            </a:r>
            <a:r>
              <a:rPr lang="en-US" sz="2000" b="1" err="1">
                <a:solidFill>
                  <a:srgbClr val="0070C0"/>
                </a:solidFill>
              </a:rPr>
              <a:t>pháp</a:t>
            </a:r>
            <a:r>
              <a:rPr lang="en-US" sz="2000" b="1">
                <a:solidFill>
                  <a:srgbClr val="0070C0"/>
                </a:solidFill>
              </a:rPr>
              <a:t> </a:t>
            </a:r>
            <a:r>
              <a:rPr lang="en-US" sz="2000" b="1" err="1">
                <a:solidFill>
                  <a:srgbClr val="0070C0"/>
                </a:solidFill>
              </a:rPr>
              <a:t>được</a:t>
            </a:r>
            <a:r>
              <a:rPr lang="en-US" sz="2000" b="1">
                <a:solidFill>
                  <a:srgbClr val="0070C0"/>
                </a:solidFill>
              </a:rPr>
              <a:t> </a:t>
            </a:r>
            <a:r>
              <a:rPr lang="en-US" sz="2000" b="1" smtClean="0">
                <a:solidFill>
                  <a:srgbClr val="0070C0"/>
                </a:solidFill>
              </a:rPr>
              <a:t>DAIPHAT Corp </a:t>
            </a:r>
            <a:r>
              <a:rPr lang="en-US" sz="2000" b="1" err="1">
                <a:solidFill>
                  <a:srgbClr val="0070C0"/>
                </a:solidFill>
              </a:rPr>
              <a:t>nghiên</a:t>
            </a:r>
            <a:r>
              <a:rPr lang="en-US" sz="2000" b="1">
                <a:solidFill>
                  <a:srgbClr val="0070C0"/>
                </a:solidFill>
              </a:rPr>
              <a:t> </a:t>
            </a:r>
            <a:r>
              <a:rPr lang="en-US" sz="2000" b="1" err="1">
                <a:solidFill>
                  <a:srgbClr val="0070C0"/>
                </a:solidFill>
              </a:rPr>
              <a:t>cứu</a:t>
            </a:r>
            <a:r>
              <a:rPr lang="en-US" sz="2000" b="1">
                <a:solidFill>
                  <a:srgbClr val="0070C0"/>
                </a:solidFill>
              </a:rPr>
              <a:t> </a:t>
            </a:r>
            <a:r>
              <a:rPr lang="en-US" sz="2000" b="1" err="1">
                <a:solidFill>
                  <a:srgbClr val="0070C0"/>
                </a:solidFill>
              </a:rPr>
              <a:t>và</a:t>
            </a:r>
            <a:r>
              <a:rPr lang="en-US" sz="2000" b="1">
                <a:solidFill>
                  <a:srgbClr val="0070C0"/>
                </a:solidFill>
              </a:rPr>
              <a:t> </a:t>
            </a:r>
            <a:r>
              <a:rPr lang="en-US" sz="2000" b="1" err="1">
                <a:solidFill>
                  <a:srgbClr val="0070C0"/>
                </a:solidFill>
              </a:rPr>
              <a:t>phát</a:t>
            </a:r>
            <a:r>
              <a:rPr lang="en-US" sz="2000" b="1">
                <a:solidFill>
                  <a:srgbClr val="0070C0"/>
                </a:solidFill>
              </a:rPr>
              <a:t> </a:t>
            </a:r>
            <a:r>
              <a:rPr lang="en-US" sz="2000" b="1" err="1">
                <a:solidFill>
                  <a:srgbClr val="0070C0"/>
                </a:solidFill>
              </a:rPr>
              <a:t>triển</a:t>
            </a:r>
            <a:r>
              <a:rPr lang="en-US" sz="2000" b="1">
                <a:solidFill>
                  <a:srgbClr val="0070C0"/>
                </a:solidFill>
              </a:rPr>
              <a:t> </a:t>
            </a:r>
            <a:r>
              <a:rPr lang="en-US" sz="2000" b="1" err="1">
                <a:solidFill>
                  <a:srgbClr val="0070C0"/>
                </a:solidFill>
              </a:rPr>
              <a:t>trên</a:t>
            </a:r>
            <a:r>
              <a:rPr lang="en-US" sz="2000" b="1">
                <a:solidFill>
                  <a:srgbClr val="0070C0"/>
                </a:solidFill>
              </a:rPr>
              <a:t> </a:t>
            </a:r>
            <a:r>
              <a:rPr lang="en-US" sz="2000" b="1" err="1">
                <a:solidFill>
                  <a:srgbClr val="0070C0"/>
                </a:solidFill>
              </a:rPr>
              <a:t>cơ</a:t>
            </a:r>
            <a:r>
              <a:rPr lang="en-US" sz="2000" b="1">
                <a:solidFill>
                  <a:srgbClr val="0070C0"/>
                </a:solidFill>
              </a:rPr>
              <a:t> </a:t>
            </a:r>
            <a:r>
              <a:rPr lang="en-US" sz="2000" b="1" err="1">
                <a:solidFill>
                  <a:srgbClr val="0070C0"/>
                </a:solidFill>
              </a:rPr>
              <a:t>sở</a:t>
            </a:r>
            <a:r>
              <a:rPr lang="en-US" sz="2000" b="1">
                <a:solidFill>
                  <a:srgbClr val="0070C0"/>
                </a:solidFill>
              </a:rPr>
              <a:t> </a:t>
            </a:r>
            <a:r>
              <a:rPr lang="en-US" sz="2000" b="1" err="1">
                <a:solidFill>
                  <a:srgbClr val="0070C0"/>
                </a:solidFill>
              </a:rPr>
              <a:t>khảo</a:t>
            </a:r>
            <a:r>
              <a:rPr lang="en-US" sz="2000" b="1">
                <a:solidFill>
                  <a:srgbClr val="0070C0"/>
                </a:solidFill>
              </a:rPr>
              <a:t> </a:t>
            </a:r>
            <a:r>
              <a:rPr lang="en-US" sz="2000" b="1" err="1">
                <a:solidFill>
                  <a:srgbClr val="0070C0"/>
                </a:solidFill>
              </a:rPr>
              <a:t>sát</a:t>
            </a:r>
            <a:r>
              <a:rPr lang="en-US" sz="2000" b="1">
                <a:solidFill>
                  <a:srgbClr val="0070C0"/>
                </a:solidFill>
              </a:rPr>
              <a:t> </a:t>
            </a:r>
            <a:r>
              <a:rPr lang="en-US" sz="2000" b="1" err="1">
                <a:solidFill>
                  <a:srgbClr val="0070C0"/>
                </a:solidFill>
              </a:rPr>
              <a:t>nhu</a:t>
            </a:r>
            <a:r>
              <a:rPr lang="en-US" sz="2000" b="1">
                <a:solidFill>
                  <a:srgbClr val="0070C0"/>
                </a:solidFill>
              </a:rPr>
              <a:t> </a:t>
            </a:r>
            <a:r>
              <a:rPr lang="en-US" sz="2000" b="1" err="1">
                <a:solidFill>
                  <a:srgbClr val="0070C0"/>
                </a:solidFill>
              </a:rPr>
              <a:t>cầu</a:t>
            </a:r>
            <a:r>
              <a:rPr lang="en-US" sz="2000" b="1">
                <a:solidFill>
                  <a:srgbClr val="0070C0"/>
                </a:solidFill>
              </a:rPr>
              <a:t> </a:t>
            </a:r>
            <a:r>
              <a:rPr lang="en-US" sz="2000" b="1" err="1">
                <a:solidFill>
                  <a:srgbClr val="0070C0"/>
                </a:solidFill>
              </a:rPr>
              <a:t>thực</a:t>
            </a:r>
            <a:r>
              <a:rPr lang="en-US" sz="2000" b="1">
                <a:solidFill>
                  <a:srgbClr val="0070C0"/>
                </a:solidFill>
              </a:rPr>
              <a:t> </a:t>
            </a:r>
            <a:r>
              <a:rPr lang="en-US" sz="2000" b="1" err="1">
                <a:solidFill>
                  <a:srgbClr val="0070C0"/>
                </a:solidFill>
              </a:rPr>
              <a:t>tế</a:t>
            </a:r>
            <a:r>
              <a:rPr lang="en-US" sz="2000" b="1">
                <a:solidFill>
                  <a:srgbClr val="0070C0"/>
                </a:solidFill>
              </a:rPr>
              <a:t> </a:t>
            </a:r>
            <a:r>
              <a:rPr lang="en-US" sz="2000" b="1" err="1">
                <a:solidFill>
                  <a:srgbClr val="0070C0"/>
                </a:solidFill>
              </a:rPr>
              <a:t>của</a:t>
            </a:r>
            <a:r>
              <a:rPr lang="en-US" sz="2000" b="1">
                <a:solidFill>
                  <a:srgbClr val="0070C0"/>
                </a:solidFill>
              </a:rPr>
              <a:t> </a:t>
            </a:r>
            <a:r>
              <a:rPr lang="en-US" sz="2000" b="1" err="1">
                <a:solidFill>
                  <a:srgbClr val="0070C0"/>
                </a:solidFill>
              </a:rPr>
              <a:t>một</a:t>
            </a:r>
            <a:r>
              <a:rPr lang="en-US" sz="2000" b="1">
                <a:solidFill>
                  <a:srgbClr val="0070C0"/>
                </a:solidFill>
              </a:rPr>
              <a:t> </a:t>
            </a:r>
            <a:r>
              <a:rPr lang="en-US" sz="2000" b="1" err="1">
                <a:solidFill>
                  <a:srgbClr val="0070C0"/>
                </a:solidFill>
              </a:rPr>
              <a:t>số</a:t>
            </a:r>
            <a:r>
              <a:rPr lang="en-US" sz="2000" b="1">
                <a:solidFill>
                  <a:srgbClr val="0070C0"/>
                </a:solidFill>
              </a:rPr>
              <a:t> </a:t>
            </a:r>
            <a:r>
              <a:rPr lang="en-US" sz="2000" b="1" err="1">
                <a:solidFill>
                  <a:srgbClr val="0070C0"/>
                </a:solidFill>
              </a:rPr>
              <a:t>tổ</a:t>
            </a:r>
            <a:r>
              <a:rPr lang="en-US" sz="2000" b="1">
                <a:solidFill>
                  <a:srgbClr val="0070C0"/>
                </a:solidFill>
              </a:rPr>
              <a:t> </a:t>
            </a:r>
            <a:r>
              <a:rPr lang="en-US" sz="2000" b="1" err="1">
                <a:solidFill>
                  <a:srgbClr val="0070C0"/>
                </a:solidFill>
              </a:rPr>
              <a:t>chức</a:t>
            </a:r>
            <a:r>
              <a:rPr lang="en-US" sz="2000" b="1">
                <a:solidFill>
                  <a:srgbClr val="0070C0"/>
                </a:solidFill>
              </a:rPr>
              <a:t> </a:t>
            </a:r>
            <a:r>
              <a:rPr lang="en-US" sz="2000" b="1" err="1">
                <a:solidFill>
                  <a:srgbClr val="0070C0"/>
                </a:solidFill>
              </a:rPr>
              <a:t>giáo</a:t>
            </a:r>
            <a:r>
              <a:rPr lang="en-US" sz="2000" b="1">
                <a:solidFill>
                  <a:srgbClr val="0070C0"/>
                </a:solidFill>
              </a:rPr>
              <a:t> </a:t>
            </a:r>
            <a:r>
              <a:rPr lang="en-US" sz="2000" b="1" err="1" smtClean="0">
                <a:solidFill>
                  <a:srgbClr val="0070C0"/>
                </a:solidFill>
              </a:rPr>
              <a:t>dục</a:t>
            </a:r>
            <a:r>
              <a:rPr lang="en-US" sz="2000" b="1" smtClean="0">
                <a:solidFill>
                  <a:srgbClr val="0070C0"/>
                </a:solidFill>
              </a:rPr>
              <a:t>, </a:t>
            </a:r>
            <a:r>
              <a:rPr lang="en-US" sz="2000" b="1" err="1" smtClean="0">
                <a:solidFill>
                  <a:srgbClr val="0070C0"/>
                </a:solidFill>
              </a:rPr>
              <a:t>giáo</a:t>
            </a:r>
            <a:r>
              <a:rPr lang="en-US" sz="2000" b="1" smtClean="0">
                <a:solidFill>
                  <a:srgbClr val="0070C0"/>
                </a:solidFill>
              </a:rPr>
              <a:t> </a:t>
            </a:r>
            <a:r>
              <a:rPr lang="en-US" sz="2000" b="1" err="1" smtClean="0">
                <a:solidFill>
                  <a:srgbClr val="0070C0"/>
                </a:solidFill>
              </a:rPr>
              <a:t>dục</a:t>
            </a:r>
            <a:r>
              <a:rPr lang="en-US" sz="2000" b="1" smtClean="0">
                <a:solidFill>
                  <a:srgbClr val="0070C0"/>
                </a:solidFill>
              </a:rPr>
              <a:t> </a:t>
            </a:r>
            <a:r>
              <a:rPr lang="en-US" sz="2000" b="1" err="1">
                <a:solidFill>
                  <a:srgbClr val="0070C0"/>
                </a:solidFill>
              </a:rPr>
              <a:t>nghề</a:t>
            </a:r>
            <a:r>
              <a:rPr lang="en-US" sz="2000" b="1">
                <a:solidFill>
                  <a:srgbClr val="0070C0"/>
                </a:solidFill>
              </a:rPr>
              <a:t> </a:t>
            </a:r>
            <a:r>
              <a:rPr lang="en-US" sz="2000" b="1" err="1">
                <a:solidFill>
                  <a:srgbClr val="0070C0"/>
                </a:solidFill>
              </a:rPr>
              <a:t>nghiệp</a:t>
            </a:r>
            <a:r>
              <a:rPr lang="en-US" sz="2000" b="1">
                <a:solidFill>
                  <a:srgbClr val="0070C0"/>
                </a:solidFill>
              </a:rPr>
              <a:t> </a:t>
            </a:r>
            <a:r>
              <a:rPr lang="en-US" sz="2000" b="1" err="1" smtClean="0">
                <a:solidFill>
                  <a:srgbClr val="0070C0"/>
                </a:solidFill>
              </a:rPr>
              <a:t>kết</a:t>
            </a:r>
            <a:r>
              <a:rPr lang="en-US" sz="2000" b="1" smtClean="0">
                <a:solidFill>
                  <a:srgbClr val="0070C0"/>
                </a:solidFill>
              </a:rPr>
              <a:t> </a:t>
            </a:r>
            <a:r>
              <a:rPr lang="en-US" sz="2000" b="1" err="1" smtClean="0">
                <a:solidFill>
                  <a:srgbClr val="0070C0"/>
                </a:solidFill>
              </a:rPr>
              <a:t>hợp</a:t>
            </a:r>
            <a:r>
              <a:rPr lang="en-US" sz="2000" b="1" smtClean="0">
                <a:solidFill>
                  <a:srgbClr val="0070C0"/>
                </a:solidFill>
              </a:rPr>
              <a:t> </a:t>
            </a:r>
            <a:r>
              <a:rPr lang="en-US" sz="2000" b="1" err="1" smtClean="0">
                <a:solidFill>
                  <a:srgbClr val="0070C0"/>
                </a:solidFill>
              </a:rPr>
              <a:t>với</a:t>
            </a:r>
            <a:r>
              <a:rPr lang="en-US" sz="2000" b="1" smtClean="0">
                <a:solidFill>
                  <a:srgbClr val="0070C0"/>
                </a:solidFill>
              </a:rPr>
              <a:t> </a:t>
            </a:r>
            <a:r>
              <a:rPr lang="en-US" sz="2000" b="1" err="1">
                <a:solidFill>
                  <a:srgbClr val="0070C0"/>
                </a:solidFill>
              </a:rPr>
              <a:t>thế</a:t>
            </a:r>
            <a:r>
              <a:rPr lang="en-US" sz="2000" b="1">
                <a:solidFill>
                  <a:srgbClr val="0070C0"/>
                </a:solidFill>
              </a:rPr>
              <a:t> </a:t>
            </a:r>
            <a:r>
              <a:rPr lang="en-US" sz="2000" b="1" err="1">
                <a:solidFill>
                  <a:srgbClr val="0070C0"/>
                </a:solidFill>
              </a:rPr>
              <a:t>mạnh</a:t>
            </a:r>
            <a:r>
              <a:rPr lang="en-US" sz="2000" b="1">
                <a:solidFill>
                  <a:srgbClr val="0070C0"/>
                </a:solidFill>
              </a:rPr>
              <a:t> </a:t>
            </a:r>
            <a:r>
              <a:rPr lang="en-US" sz="2000" b="1" err="1">
                <a:solidFill>
                  <a:srgbClr val="0070C0"/>
                </a:solidFill>
              </a:rPr>
              <a:t>các</a:t>
            </a:r>
            <a:r>
              <a:rPr lang="en-US" sz="2000" b="1">
                <a:solidFill>
                  <a:srgbClr val="0070C0"/>
                </a:solidFill>
              </a:rPr>
              <a:t> </a:t>
            </a:r>
            <a:r>
              <a:rPr lang="en-US" sz="2000" b="1" err="1">
                <a:solidFill>
                  <a:srgbClr val="0070C0"/>
                </a:solidFill>
              </a:rPr>
              <a:t>sản</a:t>
            </a:r>
            <a:r>
              <a:rPr lang="en-US" sz="2000" b="1">
                <a:solidFill>
                  <a:srgbClr val="0070C0"/>
                </a:solidFill>
              </a:rPr>
              <a:t> </a:t>
            </a:r>
            <a:r>
              <a:rPr lang="en-US" sz="2000" b="1" err="1">
                <a:solidFill>
                  <a:srgbClr val="0070C0"/>
                </a:solidFill>
              </a:rPr>
              <a:t>phẩm</a:t>
            </a:r>
            <a:r>
              <a:rPr lang="en-US" sz="2000" b="1">
                <a:solidFill>
                  <a:srgbClr val="0070C0"/>
                </a:solidFill>
              </a:rPr>
              <a:t> </a:t>
            </a:r>
            <a:r>
              <a:rPr lang="en-US" sz="2000" b="1" err="1">
                <a:solidFill>
                  <a:srgbClr val="0070C0"/>
                </a:solidFill>
              </a:rPr>
              <a:t>mà</a:t>
            </a:r>
            <a:r>
              <a:rPr lang="en-US" sz="2000" b="1">
                <a:solidFill>
                  <a:srgbClr val="0070C0"/>
                </a:solidFill>
              </a:rPr>
              <a:t> DAIPHAT Corp</a:t>
            </a:r>
            <a:r>
              <a:rPr lang="en-US" sz="2000" b="1" smtClean="0">
                <a:solidFill>
                  <a:srgbClr val="0070C0"/>
                </a:solidFill>
              </a:rPr>
              <a:t> </a:t>
            </a:r>
            <a:r>
              <a:rPr lang="en-US" sz="2000" b="1" err="1">
                <a:solidFill>
                  <a:srgbClr val="0070C0"/>
                </a:solidFill>
              </a:rPr>
              <a:t>đang</a:t>
            </a:r>
            <a:r>
              <a:rPr lang="en-US" sz="2000" b="1">
                <a:solidFill>
                  <a:srgbClr val="0070C0"/>
                </a:solidFill>
              </a:rPr>
              <a:t> </a:t>
            </a:r>
            <a:r>
              <a:rPr lang="en-US" sz="2000" b="1" err="1">
                <a:solidFill>
                  <a:srgbClr val="0070C0"/>
                </a:solidFill>
              </a:rPr>
              <a:t>cung</a:t>
            </a:r>
            <a:r>
              <a:rPr lang="en-US" sz="2000" b="1">
                <a:solidFill>
                  <a:srgbClr val="0070C0"/>
                </a:solidFill>
              </a:rPr>
              <a:t> </a:t>
            </a:r>
            <a:r>
              <a:rPr lang="en-US" sz="2000" b="1" err="1">
                <a:solidFill>
                  <a:srgbClr val="0070C0"/>
                </a:solidFill>
              </a:rPr>
              <a:t>cấp</a:t>
            </a:r>
            <a:r>
              <a:rPr lang="en-US" sz="2000" b="1">
                <a:solidFill>
                  <a:srgbClr val="0070C0"/>
                </a:solidFill>
              </a:rPr>
              <a:t> </a:t>
            </a:r>
            <a:r>
              <a:rPr lang="en-US" sz="2000" b="1" err="1">
                <a:solidFill>
                  <a:srgbClr val="0070C0"/>
                </a:solidFill>
              </a:rPr>
              <a:t>ra</a:t>
            </a:r>
            <a:r>
              <a:rPr lang="en-US" sz="2000" b="1">
                <a:solidFill>
                  <a:srgbClr val="0070C0"/>
                </a:solidFill>
              </a:rPr>
              <a:t> </a:t>
            </a:r>
            <a:r>
              <a:rPr lang="en-US" sz="2000" b="1" err="1">
                <a:solidFill>
                  <a:srgbClr val="0070C0"/>
                </a:solidFill>
              </a:rPr>
              <a:t>thị</a:t>
            </a:r>
            <a:r>
              <a:rPr lang="en-US" sz="2000" b="1">
                <a:solidFill>
                  <a:srgbClr val="0070C0"/>
                </a:solidFill>
              </a:rPr>
              <a:t> </a:t>
            </a:r>
            <a:r>
              <a:rPr lang="en-US" sz="2000" b="1" err="1" smtClean="0">
                <a:solidFill>
                  <a:srgbClr val="0070C0"/>
                </a:solidFill>
              </a:rPr>
              <a:t>trường</a:t>
            </a:r>
            <a:r>
              <a:rPr lang="en-US" sz="2000" b="1" smtClean="0">
                <a:solidFill>
                  <a:srgbClr val="0070C0"/>
                </a:solidFill>
              </a:rPr>
              <a:t>.</a:t>
            </a:r>
            <a:r>
              <a:rPr lang="en-US" sz="2000" smtClean="0">
                <a:solidFill>
                  <a:srgbClr val="FF0000"/>
                </a:solidFill>
              </a:rPr>
              <a:t> </a:t>
            </a:r>
          </a:p>
          <a:p>
            <a:pPr algn="just">
              <a:lnSpc>
                <a:spcPts val="3000"/>
              </a:lnSpc>
            </a:pPr>
            <a:r>
              <a:rPr lang="en-US" sz="2000" b="1" err="1" smtClean="0">
                <a:solidFill>
                  <a:srgbClr val="0070C0"/>
                </a:solidFill>
              </a:rPr>
              <a:t>Giải</a:t>
            </a:r>
            <a:r>
              <a:rPr lang="en-US" sz="2000" b="1" smtClean="0">
                <a:solidFill>
                  <a:srgbClr val="0070C0"/>
                </a:solidFill>
              </a:rPr>
              <a:t> </a:t>
            </a:r>
            <a:r>
              <a:rPr lang="en-US" sz="2000" b="1" err="1" smtClean="0">
                <a:solidFill>
                  <a:srgbClr val="0070C0"/>
                </a:solidFill>
              </a:rPr>
              <a:t>pháp</a:t>
            </a:r>
            <a:r>
              <a:rPr lang="en-US" sz="2000" b="1" smtClean="0">
                <a:solidFill>
                  <a:srgbClr val="0070C0"/>
                </a:solidFill>
              </a:rPr>
              <a:t> </a:t>
            </a:r>
            <a:r>
              <a:rPr lang="en-US" sz="2000" b="1" err="1" smtClean="0">
                <a:solidFill>
                  <a:srgbClr val="0070C0"/>
                </a:solidFill>
              </a:rPr>
              <a:t>được</a:t>
            </a:r>
            <a:r>
              <a:rPr lang="en-US" sz="2000" b="1" smtClean="0">
                <a:solidFill>
                  <a:srgbClr val="0070C0"/>
                </a:solidFill>
              </a:rPr>
              <a:t> </a:t>
            </a:r>
            <a:r>
              <a:rPr lang="en-US" sz="2000" b="1" err="1" smtClean="0">
                <a:solidFill>
                  <a:srgbClr val="0070C0"/>
                </a:solidFill>
              </a:rPr>
              <a:t>tích</a:t>
            </a:r>
            <a:r>
              <a:rPr lang="en-US" sz="2000" b="1" smtClean="0">
                <a:solidFill>
                  <a:srgbClr val="0070C0"/>
                </a:solidFill>
              </a:rPr>
              <a:t> </a:t>
            </a:r>
            <a:r>
              <a:rPr lang="en-US" sz="2000" b="1" err="1" smtClean="0">
                <a:solidFill>
                  <a:srgbClr val="0070C0"/>
                </a:solidFill>
              </a:rPr>
              <a:t>hợp</a:t>
            </a:r>
            <a:r>
              <a:rPr lang="en-US" sz="2000" b="1" smtClean="0">
                <a:solidFill>
                  <a:srgbClr val="0070C0"/>
                </a:solidFill>
              </a:rPr>
              <a:t> </a:t>
            </a:r>
            <a:r>
              <a:rPr lang="en-US" sz="2000" b="1" err="1" smtClean="0">
                <a:solidFill>
                  <a:srgbClr val="0070C0"/>
                </a:solidFill>
              </a:rPr>
              <a:t>bởi</a:t>
            </a:r>
            <a:r>
              <a:rPr lang="en-US" sz="2000" b="1" smtClean="0">
                <a:solidFill>
                  <a:srgbClr val="0070C0"/>
                </a:solidFill>
              </a:rPr>
              <a:t> </a:t>
            </a:r>
            <a:r>
              <a:rPr lang="en-US" sz="2000" b="1" err="1" smtClean="0">
                <a:solidFill>
                  <a:srgbClr val="0070C0"/>
                </a:solidFill>
              </a:rPr>
              <a:t>các</a:t>
            </a:r>
            <a:r>
              <a:rPr lang="en-US" sz="2000" b="1" smtClean="0">
                <a:solidFill>
                  <a:srgbClr val="0070C0"/>
                </a:solidFill>
              </a:rPr>
              <a:t> </a:t>
            </a:r>
            <a:r>
              <a:rPr lang="en-US" sz="2000" b="1" err="1" smtClean="0">
                <a:solidFill>
                  <a:srgbClr val="0070C0"/>
                </a:solidFill>
              </a:rPr>
              <a:t>hệ</a:t>
            </a:r>
            <a:r>
              <a:rPr lang="en-US" sz="2000" b="1" smtClean="0">
                <a:solidFill>
                  <a:srgbClr val="0070C0"/>
                </a:solidFill>
              </a:rPr>
              <a:t> </a:t>
            </a:r>
            <a:r>
              <a:rPr lang="en-US" sz="2000" b="1" err="1" smtClean="0">
                <a:solidFill>
                  <a:srgbClr val="0070C0"/>
                </a:solidFill>
              </a:rPr>
              <a:t>thống</a:t>
            </a:r>
            <a:r>
              <a:rPr lang="en-US" sz="2000" b="1" smtClean="0">
                <a:solidFill>
                  <a:srgbClr val="0070C0"/>
                </a:solidFill>
              </a:rPr>
              <a:t> </a:t>
            </a:r>
            <a:r>
              <a:rPr lang="en-US" sz="2000" b="1" err="1" smtClean="0">
                <a:solidFill>
                  <a:srgbClr val="0070C0"/>
                </a:solidFill>
              </a:rPr>
              <a:t>hạ</a:t>
            </a:r>
            <a:r>
              <a:rPr lang="en-US" sz="2000" b="1" smtClean="0">
                <a:solidFill>
                  <a:srgbClr val="0070C0"/>
                </a:solidFill>
              </a:rPr>
              <a:t> </a:t>
            </a:r>
            <a:r>
              <a:rPr lang="en-US" sz="2000" b="1" err="1" smtClean="0">
                <a:solidFill>
                  <a:srgbClr val="0070C0"/>
                </a:solidFill>
              </a:rPr>
              <a:t>tầng</a:t>
            </a:r>
            <a:r>
              <a:rPr lang="en-US" sz="2000" b="1" smtClean="0">
                <a:solidFill>
                  <a:srgbClr val="0070C0"/>
                </a:solidFill>
              </a:rPr>
              <a:t> </a:t>
            </a:r>
            <a:r>
              <a:rPr lang="en-US" sz="2000" b="1" err="1" smtClean="0">
                <a:solidFill>
                  <a:srgbClr val="0070C0"/>
                </a:solidFill>
              </a:rPr>
              <a:t>phần</a:t>
            </a:r>
            <a:r>
              <a:rPr lang="en-US" sz="2000" b="1" smtClean="0">
                <a:solidFill>
                  <a:srgbClr val="0070C0"/>
                </a:solidFill>
              </a:rPr>
              <a:t> </a:t>
            </a:r>
            <a:r>
              <a:rPr lang="en-US" sz="2000" b="1" err="1" smtClean="0">
                <a:solidFill>
                  <a:srgbClr val="0070C0"/>
                </a:solidFill>
              </a:rPr>
              <a:t>cứng</a:t>
            </a:r>
            <a:r>
              <a:rPr lang="en-US" sz="2000" b="1">
                <a:solidFill>
                  <a:srgbClr val="0070C0"/>
                </a:solidFill>
              </a:rPr>
              <a:t>,</a:t>
            </a:r>
            <a:r>
              <a:rPr lang="en-US" sz="2000" b="1" smtClean="0">
                <a:solidFill>
                  <a:srgbClr val="0070C0"/>
                </a:solidFill>
              </a:rPr>
              <a:t> </a:t>
            </a:r>
            <a:r>
              <a:rPr lang="en-US" sz="2000" b="1" err="1" smtClean="0">
                <a:solidFill>
                  <a:srgbClr val="0070C0"/>
                </a:solidFill>
              </a:rPr>
              <a:t>phần</a:t>
            </a:r>
            <a:r>
              <a:rPr lang="en-US" sz="2000" b="1" smtClean="0">
                <a:solidFill>
                  <a:srgbClr val="0070C0"/>
                </a:solidFill>
              </a:rPr>
              <a:t> </a:t>
            </a:r>
            <a:r>
              <a:rPr lang="en-US" sz="2000" b="1" err="1" smtClean="0">
                <a:solidFill>
                  <a:srgbClr val="0070C0"/>
                </a:solidFill>
              </a:rPr>
              <a:t>mềm</a:t>
            </a:r>
            <a:r>
              <a:rPr lang="en-US" sz="2000" b="1" smtClean="0">
                <a:solidFill>
                  <a:srgbClr val="0070C0"/>
                </a:solidFill>
              </a:rPr>
              <a:t> </a:t>
            </a:r>
            <a:r>
              <a:rPr lang="en-US" sz="2000" b="1" err="1" smtClean="0">
                <a:solidFill>
                  <a:srgbClr val="0070C0"/>
                </a:solidFill>
              </a:rPr>
              <a:t>ứng</a:t>
            </a:r>
            <a:r>
              <a:rPr lang="en-US" sz="2000" b="1" smtClean="0">
                <a:solidFill>
                  <a:srgbClr val="0070C0"/>
                </a:solidFill>
              </a:rPr>
              <a:t> </a:t>
            </a:r>
            <a:r>
              <a:rPr lang="en-US" sz="2000" b="1" err="1" smtClean="0">
                <a:solidFill>
                  <a:srgbClr val="0070C0"/>
                </a:solidFill>
              </a:rPr>
              <a:t>dụng</a:t>
            </a:r>
            <a:r>
              <a:rPr lang="en-US" sz="2000" b="1" smtClean="0">
                <a:solidFill>
                  <a:srgbClr val="0070C0"/>
                </a:solidFill>
              </a:rPr>
              <a:t> </a:t>
            </a:r>
            <a:r>
              <a:rPr lang="en-US" sz="2000" b="1" err="1" smtClean="0">
                <a:solidFill>
                  <a:srgbClr val="0070C0"/>
                </a:solidFill>
              </a:rPr>
              <a:t>tích</a:t>
            </a:r>
            <a:r>
              <a:rPr lang="en-US" sz="2000" b="1" smtClean="0">
                <a:solidFill>
                  <a:srgbClr val="0070C0"/>
                </a:solidFill>
              </a:rPr>
              <a:t> </a:t>
            </a:r>
            <a:r>
              <a:rPr lang="en-US" sz="2000" b="1" err="1" smtClean="0">
                <a:solidFill>
                  <a:srgbClr val="0070C0"/>
                </a:solidFill>
              </a:rPr>
              <a:t>hợp</a:t>
            </a:r>
            <a:r>
              <a:rPr lang="en-US" sz="2000" b="1" smtClean="0">
                <a:solidFill>
                  <a:srgbClr val="0070C0"/>
                </a:solidFill>
              </a:rPr>
              <a:t> </a:t>
            </a:r>
            <a:r>
              <a:rPr lang="en-US" sz="2000" b="1" err="1" smtClean="0">
                <a:solidFill>
                  <a:srgbClr val="0070C0"/>
                </a:solidFill>
              </a:rPr>
              <a:t>sẵn</a:t>
            </a:r>
            <a:r>
              <a:rPr lang="en-US" sz="2000" b="1" smtClean="0">
                <a:solidFill>
                  <a:srgbClr val="0070C0"/>
                </a:solidFill>
              </a:rPr>
              <a:t> </a:t>
            </a:r>
            <a:r>
              <a:rPr lang="en-US" sz="2000" b="1" err="1" smtClean="0">
                <a:solidFill>
                  <a:srgbClr val="0070C0"/>
                </a:solidFill>
              </a:rPr>
              <a:t>của</a:t>
            </a:r>
            <a:r>
              <a:rPr lang="en-US" sz="2000" b="1" smtClean="0">
                <a:solidFill>
                  <a:srgbClr val="0070C0"/>
                </a:solidFill>
              </a:rPr>
              <a:t> </a:t>
            </a:r>
            <a:r>
              <a:rPr lang="en-US" sz="2000" b="1" err="1" smtClean="0">
                <a:solidFill>
                  <a:srgbClr val="0070C0"/>
                </a:solidFill>
              </a:rPr>
              <a:t>phần</a:t>
            </a:r>
            <a:r>
              <a:rPr lang="en-US" sz="2000" b="1" smtClean="0">
                <a:solidFill>
                  <a:srgbClr val="0070C0"/>
                </a:solidFill>
              </a:rPr>
              <a:t> </a:t>
            </a:r>
            <a:r>
              <a:rPr lang="en-US" sz="2000" b="1" err="1" smtClean="0">
                <a:solidFill>
                  <a:srgbClr val="0070C0"/>
                </a:solidFill>
              </a:rPr>
              <a:t>cứng</a:t>
            </a:r>
            <a:r>
              <a:rPr lang="en-US" sz="2000" b="1" smtClean="0">
                <a:solidFill>
                  <a:srgbClr val="0070C0"/>
                </a:solidFill>
              </a:rPr>
              <a:t> </a:t>
            </a:r>
            <a:r>
              <a:rPr lang="en-US" sz="2000" b="1" err="1" smtClean="0">
                <a:solidFill>
                  <a:srgbClr val="0070C0"/>
                </a:solidFill>
              </a:rPr>
              <a:t>và</a:t>
            </a:r>
            <a:r>
              <a:rPr lang="en-US" sz="2000" b="1" smtClean="0">
                <a:solidFill>
                  <a:srgbClr val="0070C0"/>
                </a:solidFill>
              </a:rPr>
              <a:t> </a:t>
            </a:r>
            <a:r>
              <a:rPr lang="en-US" sz="2000" b="1" err="1" smtClean="0">
                <a:solidFill>
                  <a:srgbClr val="0070C0"/>
                </a:solidFill>
              </a:rPr>
              <a:t>phần</a:t>
            </a:r>
            <a:r>
              <a:rPr lang="en-US" sz="2000" b="1" smtClean="0">
                <a:solidFill>
                  <a:srgbClr val="0070C0"/>
                </a:solidFill>
              </a:rPr>
              <a:t> </a:t>
            </a:r>
            <a:r>
              <a:rPr lang="en-US" sz="2000" b="1" err="1" smtClean="0">
                <a:solidFill>
                  <a:srgbClr val="0070C0"/>
                </a:solidFill>
              </a:rPr>
              <a:t>mềm</a:t>
            </a:r>
            <a:r>
              <a:rPr lang="en-US" sz="2000" b="1" smtClean="0">
                <a:solidFill>
                  <a:srgbClr val="0070C0"/>
                </a:solidFill>
              </a:rPr>
              <a:t> </a:t>
            </a:r>
            <a:r>
              <a:rPr lang="en-US" sz="2000" b="1" err="1" smtClean="0">
                <a:solidFill>
                  <a:srgbClr val="0070C0"/>
                </a:solidFill>
              </a:rPr>
              <a:t>ứng</a:t>
            </a:r>
            <a:r>
              <a:rPr lang="en-US" sz="2000" b="1" smtClean="0">
                <a:solidFill>
                  <a:srgbClr val="0070C0"/>
                </a:solidFill>
              </a:rPr>
              <a:t> </a:t>
            </a:r>
            <a:r>
              <a:rPr lang="en-US" sz="2000" b="1" err="1" smtClean="0">
                <a:solidFill>
                  <a:srgbClr val="0070C0"/>
                </a:solidFill>
              </a:rPr>
              <a:t>dụng</a:t>
            </a:r>
            <a:r>
              <a:rPr lang="en-US" sz="2000" b="1" smtClean="0">
                <a:solidFill>
                  <a:srgbClr val="0070C0"/>
                </a:solidFill>
              </a:rPr>
              <a:t> </a:t>
            </a:r>
            <a:r>
              <a:rPr lang="en-US" sz="2000" b="1" err="1" smtClean="0">
                <a:solidFill>
                  <a:srgbClr val="0070C0"/>
                </a:solidFill>
              </a:rPr>
              <a:t>kèm</a:t>
            </a:r>
            <a:r>
              <a:rPr lang="en-US" sz="2000" b="1" smtClean="0">
                <a:solidFill>
                  <a:srgbClr val="0070C0"/>
                </a:solidFill>
              </a:rPr>
              <a:t> </a:t>
            </a:r>
            <a:r>
              <a:rPr lang="en-US" sz="2000" b="1" err="1" smtClean="0">
                <a:solidFill>
                  <a:srgbClr val="0070C0"/>
                </a:solidFill>
              </a:rPr>
              <a:t>theo.</a:t>
            </a:r>
            <a:r>
              <a:rPr lang="en-US" sz="2000" b="1" smtClean="0">
                <a:solidFill>
                  <a:srgbClr val="0070C0"/>
                </a:solidFill>
              </a:rPr>
              <a:t> </a:t>
            </a:r>
            <a:r>
              <a:rPr lang="en-US" sz="2000" b="1" err="1" smtClean="0">
                <a:solidFill>
                  <a:srgbClr val="0070C0"/>
                </a:solidFill>
              </a:rPr>
              <a:t>Hệ</a:t>
            </a:r>
            <a:r>
              <a:rPr lang="en-US" sz="2000" b="1" smtClean="0">
                <a:solidFill>
                  <a:srgbClr val="0070C0"/>
                </a:solidFill>
              </a:rPr>
              <a:t> </a:t>
            </a:r>
            <a:r>
              <a:rPr lang="en-US" sz="2000" b="1" err="1" smtClean="0">
                <a:solidFill>
                  <a:srgbClr val="0070C0"/>
                </a:solidFill>
              </a:rPr>
              <a:t>thống</a:t>
            </a:r>
            <a:r>
              <a:rPr lang="en-US" sz="2000" b="1" smtClean="0">
                <a:solidFill>
                  <a:srgbClr val="0070C0"/>
                </a:solidFill>
              </a:rPr>
              <a:t> </a:t>
            </a:r>
            <a:r>
              <a:rPr lang="en-US" sz="2000" b="1" err="1" smtClean="0">
                <a:solidFill>
                  <a:srgbClr val="0070C0"/>
                </a:solidFill>
              </a:rPr>
              <a:t>được</a:t>
            </a:r>
            <a:r>
              <a:rPr lang="en-US" sz="2000" b="1" smtClean="0">
                <a:solidFill>
                  <a:srgbClr val="0070C0"/>
                </a:solidFill>
              </a:rPr>
              <a:t> </a:t>
            </a:r>
            <a:r>
              <a:rPr lang="en-US" sz="2000" b="1" err="1" smtClean="0">
                <a:solidFill>
                  <a:srgbClr val="0070C0"/>
                </a:solidFill>
              </a:rPr>
              <a:t>tích</a:t>
            </a:r>
            <a:r>
              <a:rPr lang="en-US" sz="2000" b="1" smtClean="0">
                <a:solidFill>
                  <a:srgbClr val="0070C0"/>
                </a:solidFill>
              </a:rPr>
              <a:t> </a:t>
            </a:r>
            <a:r>
              <a:rPr lang="en-US" sz="2000" b="1" err="1" smtClean="0">
                <a:solidFill>
                  <a:srgbClr val="0070C0"/>
                </a:solidFill>
              </a:rPr>
              <a:t>hợp</a:t>
            </a:r>
            <a:r>
              <a:rPr lang="en-US" sz="2000" b="1" smtClean="0">
                <a:solidFill>
                  <a:srgbClr val="0070C0"/>
                </a:solidFill>
              </a:rPr>
              <a:t> </a:t>
            </a:r>
            <a:r>
              <a:rPr lang="en-US" sz="2000" b="1" err="1" smtClean="0">
                <a:solidFill>
                  <a:srgbClr val="0070C0"/>
                </a:solidFill>
              </a:rPr>
              <a:t>đồng</a:t>
            </a:r>
            <a:r>
              <a:rPr lang="en-US" sz="2000" b="1" smtClean="0">
                <a:solidFill>
                  <a:srgbClr val="0070C0"/>
                </a:solidFill>
              </a:rPr>
              <a:t> </a:t>
            </a:r>
            <a:r>
              <a:rPr lang="en-US" sz="2000" b="1" err="1" smtClean="0">
                <a:solidFill>
                  <a:srgbClr val="0070C0"/>
                </a:solidFill>
              </a:rPr>
              <a:t>bộ</a:t>
            </a:r>
            <a:r>
              <a:rPr lang="en-US" sz="2000" b="1" smtClean="0">
                <a:solidFill>
                  <a:srgbClr val="0070C0"/>
                </a:solidFill>
              </a:rPr>
              <a:t> </a:t>
            </a:r>
            <a:r>
              <a:rPr lang="en-US" sz="2000" b="1" err="1" smtClean="0">
                <a:solidFill>
                  <a:srgbClr val="0070C0"/>
                </a:solidFill>
              </a:rPr>
              <a:t>tạo</a:t>
            </a:r>
            <a:r>
              <a:rPr lang="en-US" sz="2000" b="1" smtClean="0">
                <a:solidFill>
                  <a:srgbClr val="0070C0"/>
                </a:solidFill>
              </a:rPr>
              <a:t> </a:t>
            </a:r>
            <a:r>
              <a:rPr lang="en-US" sz="2000" b="1" err="1" smtClean="0">
                <a:solidFill>
                  <a:srgbClr val="0070C0"/>
                </a:solidFill>
              </a:rPr>
              <a:t>thành</a:t>
            </a:r>
            <a:r>
              <a:rPr lang="en-US" sz="2000" b="1" smtClean="0">
                <a:solidFill>
                  <a:srgbClr val="0070C0"/>
                </a:solidFill>
              </a:rPr>
              <a:t> </a:t>
            </a:r>
            <a:r>
              <a:rPr lang="en-US" sz="2000" b="1" err="1" smtClean="0">
                <a:solidFill>
                  <a:srgbClr val="0070C0"/>
                </a:solidFill>
              </a:rPr>
              <a:t>một</a:t>
            </a:r>
            <a:r>
              <a:rPr lang="en-US" sz="2000" b="1" smtClean="0">
                <a:solidFill>
                  <a:srgbClr val="0070C0"/>
                </a:solidFill>
              </a:rPr>
              <a:t> </a:t>
            </a:r>
            <a:r>
              <a:rPr lang="en-US" sz="2000" b="1" err="1" smtClean="0">
                <a:solidFill>
                  <a:srgbClr val="0070C0"/>
                </a:solidFill>
              </a:rPr>
              <a:t>giải</a:t>
            </a:r>
            <a:r>
              <a:rPr lang="en-US" sz="2000" b="1" smtClean="0">
                <a:solidFill>
                  <a:srgbClr val="0070C0"/>
                </a:solidFill>
              </a:rPr>
              <a:t> </a:t>
            </a:r>
            <a:r>
              <a:rPr lang="en-US" sz="2000" b="1" err="1" smtClean="0">
                <a:solidFill>
                  <a:srgbClr val="0070C0"/>
                </a:solidFill>
              </a:rPr>
              <a:t>pháp</a:t>
            </a:r>
            <a:r>
              <a:rPr lang="en-US" sz="2000" b="1" smtClean="0">
                <a:solidFill>
                  <a:srgbClr val="0070C0"/>
                </a:solidFill>
              </a:rPr>
              <a:t> </a:t>
            </a:r>
            <a:r>
              <a:rPr lang="en-US" sz="2000" b="1" err="1" smtClean="0">
                <a:solidFill>
                  <a:srgbClr val="0070C0"/>
                </a:solidFill>
              </a:rPr>
              <a:t>toàn</a:t>
            </a:r>
            <a:r>
              <a:rPr lang="en-US" sz="2000" b="1" smtClean="0">
                <a:solidFill>
                  <a:srgbClr val="0070C0"/>
                </a:solidFill>
              </a:rPr>
              <a:t> </a:t>
            </a:r>
            <a:r>
              <a:rPr lang="en-US" sz="2000" b="1" err="1" smtClean="0">
                <a:solidFill>
                  <a:srgbClr val="0070C0"/>
                </a:solidFill>
              </a:rPr>
              <a:t>diện</a:t>
            </a:r>
            <a:r>
              <a:rPr lang="en-US" sz="2000" b="1" smtClean="0">
                <a:solidFill>
                  <a:srgbClr val="0070C0"/>
                </a:solidFill>
              </a:rPr>
              <a:t> </a:t>
            </a:r>
            <a:r>
              <a:rPr lang="en-US" sz="2000" b="1" err="1" smtClean="0">
                <a:solidFill>
                  <a:srgbClr val="0070C0"/>
                </a:solidFill>
              </a:rPr>
              <a:t>trong</a:t>
            </a:r>
            <a:r>
              <a:rPr lang="en-US" sz="2000" b="1" smtClean="0">
                <a:solidFill>
                  <a:srgbClr val="0070C0"/>
                </a:solidFill>
              </a:rPr>
              <a:t> </a:t>
            </a:r>
            <a:r>
              <a:rPr lang="en-US" sz="2000" b="1" err="1" smtClean="0">
                <a:solidFill>
                  <a:srgbClr val="0070C0"/>
                </a:solidFill>
              </a:rPr>
              <a:t>việc</a:t>
            </a:r>
            <a:r>
              <a:rPr lang="en-US" sz="2000" b="1" smtClean="0">
                <a:solidFill>
                  <a:srgbClr val="0070C0"/>
                </a:solidFill>
              </a:rPr>
              <a:t> </a:t>
            </a:r>
            <a:r>
              <a:rPr lang="en-US" sz="2000" b="1" err="1" smtClean="0">
                <a:solidFill>
                  <a:srgbClr val="0070C0"/>
                </a:solidFill>
              </a:rPr>
              <a:t>dạy</a:t>
            </a:r>
            <a:r>
              <a:rPr lang="en-US" sz="2000" b="1" smtClean="0">
                <a:solidFill>
                  <a:srgbClr val="0070C0"/>
                </a:solidFill>
              </a:rPr>
              <a:t> </a:t>
            </a:r>
            <a:r>
              <a:rPr lang="en-US" sz="2000" b="1" err="1" smtClean="0">
                <a:solidFill>
                  <a:srgbClr val="0070C0"/>
                </a:solidFill>
              </a:rPr>
              <a:t>và</a:t>
            </a:r>
            <a:r>
              <a:rPr lang="en-US" sz="2000" b="1" smtClean="0">
                <a:solidFill>
                  <a:srgbClr val="0070C0"/>
                </a:solidFill>
              </a:rPr>
              <a:t> </a:t>
            </a:r>
            <a:r>
              <a:rPr lang="en-US" sz="2000" b="1" err="1" smtClean="0">
                <a:solidFill>
                  <a:srgbClr val="0070C0"/>
                </a:solidFill>
              </a:rPr>
              <a:t>học</a:t>
            </a:r>
            <a:r>
              <a:rPr lang="en-US" sz="2000" b="1" smtClean="0">
                <a:solidFill>
                  <a:srgbClr val="0070C0"/>
                </a:solidFill>
              </a:rPr>
              <a:t> </a:t>
            </a:r>
            <a:r>
              <a:rPr lang="en-US" sz="2000" b="1" err="1" smtClean="0">
                <a:solidFill>
                  <a:srgbClr val="0070C0"/>
                </a:solidFill>
              </a:rPr>
              <a:t>trực</a:t>
            </a:r>
            <a:r>
              <a:rPr lang="en-US" sz="2000" b="1" smtClean="0">
                <a:solidFill>
                  <a:srgbClr val="0070C0"/>
                </a:solidFill>
              </a:rPr>
              <a:t> </a:t>
            </a:r>
            <a:r>
              <a:rPr lang="en-US" sz="2000" b="1" err="1" smtClean="0">
                <a:solidFill>
                  <a:srgbClr val="0070C0"/>
                </a:solidFill>
              </a:rPr>
              <a:t>tiếp</a:t>
            </a:r>
            <a:r>
              <a:rPr lang="en-US" sz="2000" b="1" smtClean="0">
                <a:solidFill>
                  <a:srgbClr val="0070C0"/>
                </a:solidFill>
              </a:rPr>
              <a:t> </a:t>
            </a:r>
            <a:r>
              <a:rPr lang="en-US" sz="2000" b="1" err="1" smtClean="0">
                <a:solidFill>
                  <a:srgbClr val="0070C0"/>
                </a:solidFill>
              </a:rPr>
              <a:t>tại</a:t>
            </a:r>
            <a:r>
              <a:rPr lang="en-US" sz="2000" b="1" smtClean="0">
                <a:solidFill>
                  <a:srgbClr val="0070C0"/>
                </a:solidFill>
              </a:rPr>
              <a:t> </a:t>
            </a:r>
            <a:r>
              <a:rPr lang="en-US" sz="2000" b="1" err="1" smtClean="0">
                <a:solidFill>
                  <a:srgbClr val="0070C0"/>
                </a:solidFill>
              </a:rPr>
              <a:t>lớp</a:t>
            </a:r>
            <a:r>
              <a:rPr lang="en-US" sz="2000" b="1" smtClean="0">
                <a:solidFill>
                  <a:srgbClr val="0070C0"/>
                </a:solidFill>
              </a:rPr>
              <a:t> </a:t>
            </a:r>
            <a:r>
              <a:rPr lang="en-US" sz="2000" b="1" err="1" smtClean="0">
                <a:solidFill>
                  <a:srgbClr val="0070C0"/>
                </a:solidFill>
              </a:rPr>
              <a:t>học</a:t>
            </a:r>
            <a:r>
              <a:rPr lang="en-US" sz="2000" b="1" smtClean="0">
                <a:solidFill>
                  <a:srgbClr val="0070C0"/>
                </a:solidFill>
              </a:rPr>
              <a:t> </a:t>
            </a:r>
            <a:r>
              <a:rPr lang="en-US" sz="2000" b="1" err="1">
                <a:solidFill>
                  <a:srgbClr val="0070C0"/>
                </a:solidFill>
              </a:rPr>
              <a:t>cố</a:t>
            </a:r>
            <a:r>
              <a:rPr lang="en-US" sz="2000" b="1">
                <a:solidFill>
                  <a:srgbClr val="0070C0"/>
                </a:solidFill>
              </a:rPr>
              <a:t> </a:t>
            </a:r>
            <a:r>
              <a:rPr lang="en-US" sz="2000" b="1" err="1">
                <a:solidFill>
                  <a:srgbClr val="0070C0"/>
                </a:solidFill>
              </a:rPr>
              <a:t>định</a:t>
            </a:r>
            <a:r>
              <a:rPr lang="en-US" sz="2000" b="1">
                <a:solidFill>
                  <a:srgbClr val="0070C0"/>
                </a:solidFill>
              </a:rPr>
              <a:t> </a:t>
            </a:r>
            <a:r>
              <a:rPr lang="en-US" sz="2000" b="1" err="1" smtClean="0">
                <a:solidFill>
                  <a:srgbClr val="0070C0"/>
                </a:solidFill>
              </a:rPr>
              <a:t>cũng</a:t>
            </a:r>
            <a:r>
              <a:rPr lang="en-US" sz="2000" b="1" smtClean="0">
                <a:solidFill>
                  <a:srgbClr val="0070C0"/>
                </a:solidFill>
              </a:rPr>
              <a:t> </a:t>
            </a:r>
            <a:r>
              <a:rPr lang="en-US" sz="2000" b="1" err="1" smtClean="0">
                <a:solidFill>
                  <a:srgbClr val="0070C0"/>
                </a:solidFill>
              </a:rPr>
              <a:t>như</a:t>
            </a:r>
            <a:r>
              <a:rPr lang="en-US" sz="2000" b="1" smtClean="0">
                <a:solidFill>
                  <a:srgbClr val="0070C0"/>
                </a:solidFill>
              </a:rPr>
              <a:t> </a:t>
            </a:r>
            <a:r>
              <a:rPr lang="en-US" sz="2000" b="1" err="1" smtClean="0">
                <a:solidFill>
                  <a:srgbClr val="0070C0"/>
                </a:solidFill>
              </a:rPr>
              <a:t>trực</a:t>
            </a:r>
            <a:r>
              <a:rPr lang="en-US" sz="2000" b="1" smtClean="0">
                <a:solidFill>
                  <a:srgbClr val="0070C0"/>
                </a:solidFill>
              </a:rPr>
              <a:t> </a:t>
            </a:r>
            <a:r>
              <a:rPr lang="en-US" sz="2000" b="1" err="1" smtClean="0">
                <a:solidFill>
                  <a:srgbClr val="0070C0"/>
                </a:solidFill>
              </a:rPr>
              <a:t>tuyến</a:t>
            </a:r>
            <a:r>
              <a:rPr lang="en-US" sz="2000" b="1" smtClean="0">
                <a:solidFill>
                  <a:srgbClr val="0070C0"/>
                </a:solidFill>
              </a:rPr>
              <a:t> </a:t>
            </a:r>
            <a:r>
              <a:rPr lang="en-US" sz="2000" b="1" err="1" smtClean="0">
                <a:solidFill>
                  <a:srgbClr val="0070C0"/>
                </a:solidFill>
              </a:rPr>
              <a:t>từ</a:t>
            </a:r>
            <a:r>
              <a:rPr lang="en-US" sz="2000" b="1" smtClean="0">
                <a:solidFill>
                  <a:srgbClr val="0070C0"/>
                </a:solidFill>
              </a:rPr>
              <a:t> </a:t>
            </a:r>
            <a:r>
              <a:rPr lang="en-US" sz="2000" b="1" err="1" smtClean="0">
                <a:solidFill>
                  <a:srgbClr val="0070C0"/>
                </a:solidFill>
              </a:rPr>
              <a:t>xa</a:t>
            </a:r>
            <a:r>
              <a:rPr lang="en-US" sz="2000" b="1">
                <a:solidFill>
                  <a:srgbClr val="0070C0"/>
                </a:solidFill>
              </a:rPr>
              <a:t> </a:t>
            </a:r>
            <a:r>
              <a:rPr lang="en-US" sz="2000" b="1" smtClean="0">
                <a:solidFill>
                  <a:srgbClr val="0070C0"/>
                </a:solidFill>
              </a:rPr>
              <a:t>qua Internet.</a:t>
            </a:r>
          </a:p>
        </p:txBody>
      </p:sp>
      <p:sp>
        <p:nvSpPr>
          <p:cNvPr id="6" name="Title 1"/>
          <p:cNvSpPr txBox="1">
            <a:spLocks/>
          </p:cNvSpPr>
          <p:nvPr/>
        </p:nvSpPr>
        <p:spPr>
          <a:xfrm>
            <a:off x="329591" y="1291977"/>
            <a:ext cx="8820472" cy="775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algn="just"/>
            <a:r>
              <a:rPr lang="en-US" sz="2400" b="1" smtClean="0">
                <a:solidFill>
                  <a:srgbClr val="FF0000"/>
                </a:solidFill>
              </a:rPr>
              <a:t>1. </a:t>
            </a:r>
            <a:r>
              <a:rPr lang="en-US" sz="2400" b="1" err="1" smtClean="0">
                <a:solidFill>
                  <a:srgbClr val="FF0000"/>
                </a:solidFill>
              </a:rPr>
              <a:t>Tên</a:t>
            </a:r>
            <a:r>
              <a:rPr lang="en-US" sz="2400" b="1" smtClean="0">
                <a:solidFill>
                  <a:srgbClr val="FF0000"/>
                </a:solidFill>
              </a:rPr>
              <a:t> </a:t>
            </a:r>
            <a:r>
              <a:rPr lang="en-US" sz="2400" b="1" err="1" smtClean="0">
                <a:solidFill>
                  <a:srgbClr val="FF0000"/>
                </a:solidFill>
              </a:rPr>
              <a:t>gọi</a:t>
            </a:r>
            <a:r>
              <a:rPr lang="en-US" sz="2400" b="1" smtClean="0">
                <a:solidFill>
                  <a:srgbClr val="FF0000"/>
                </a:solidFill>
              </a:rPr>
              <a:t>: </a:t>
            </a:r>
            <a:r>
              <a:rPr lang="en-US" sz="2400" b="1" err="1" smtClean="0">
                <a:solidFill>
                  <a:schemeClr val="tx2"/>
                </a:solidFill>
              </a:rPr>
              <a:t>Giải</a:t>
            </a:r>
            <a:r>
              <a:rPr lang="en-US" sz="2400" b="1" smtClean="0">
                <a:solidFill>
                  <a:schemeClr val="tx2"/>
                </a:solidFill>
              </a:rPr>
              <a:t> </a:t>
            </a:r>
            <a:r>
              <a:rPr lang="en-US" sz="2400" b="1" err="1" smtClean="0">
                <a:solidFill>
                  <a:schemeClr val="tx2"/>
                </a:solidFill>
              </a:rPr>
              <a:t>pháp</a:t>
            </a:r>
            <a:r>
              <a:rPr lang="en-US" sz="2400" b="1" smtClean="0">
                <a:solidFill>
                  <a:schemeClr val="tx2"/>
                </a:solidFill>
              </a:rPr>
              <a:t> </a:t>
            </a:r>
            <a:r>
              <a:rPr lang="en-US" sz="2400" b="1" err="1" smtClean="0">
                <a:solidFill>
                  <a:schemeClr val="tx2"/>
                </a:solidFill>
              </a:rPr>
              <a:t>tích</a:t>
            </a:r>
            <a:r>
              <a:rPr lang="en-US" sz="2400" b="1" smtClean="0">
                <a:solidFill>
                  <a:schemeClr val="tx2"/>
                </a:solidFill>
              </a:rPr>
              <a:t> </a:t>
            </a:r>
            <a:r>
              <a:rPr lang="en-US" sz="2400" b="1" err="1" smtClean="0">
                <a:solidFill>
                  <a:schemeClr val="tx2"/>
                </a:solidFill>
              </a:rPr>
              <a:t>hợp</a:t>
            </a:r>
            <a:r>
              <a:rPr lang="en-US" sz="2400" b="1" smtClean="0">
                <a:solidFill>
                  <a:schemeClr val="tx2"/>
                </a:solidFill>
              </a:rPr>
              <a:t> </a:t>
            </a:r>
            <a:r>
              <a:rPr lang="en-US" sz="2400" b="1" err="1" smtClean="0">
                <a:solidFill>
                  <a:schemeClr val="tx2"/>
                </a:solidFill>
              </a:rPr>
              <a:t>phòng</a:t>
            </a:r>
            <a:r>
              <a:rPr lang="en-US" sz="2400" b="1" smtClean="0">
                <a:solidFill>
                  <a:schemeClr val="tx2"/>
                </a:solidFill>
              </a:rPr>
              <a:t> </a:t>
            </a:r>
            <a:r>
              <a:rPr lang="en-US" sz="2400" b="1" err="1" smtClean="0">
                <a:solidFill>
                  <a:schemeClr val="tx2"/>
                </a:solidFill>
              </a:rPr>
              <a:t>học</a:t>
            </a:r>
            <a:r>
              <a:rPr lang="en-US" sz="2400" b="1" smtClean="0">
                <a:solidFill>
                  <a:schemeClr val="tx2"/>
                </a:solidFill>
              </a:rPr>
              <a:t> </a:t>
            </a:r>
            <a:r>
              <a:rPr lang="en-US" sz="2400" b="1" err="1" smtClean="0">
                <a:solidFill>
                  <a:schemeClr val="tx2"/>
                </a:solidFill>
              </a:rPr>
              <a:t>tương</a:t>
            </a:r>
            <a:r>
              <a:rPr lang="en-US" sz="2400" b="1" smtClean="0">
                <a:solidFill>
                  <a:schemeClr val="tx2"/>
                </a:solidFill>
              </a:rPr>
              <a:t> </a:t>
            </a:r>
            <a:r>
              <a:rPr lang="en-US" sz="2400" b="1" err="1" smtClean="0">
                <a:solidFill>
                  <a:schemeClr val="tx2"/>
                </a:solidFill>
              </a:rPr>
              <a:t>tác</a:t>
            </a:r>
            <a:r>
              <a:rPr lang="en-US" sz="2400" b="1" smtClean="0">
                <a:solidFill>
                  <a:schemeClr val="tx2"/>
                </a:solidFill>
              </a:rPr>
              <a:t> </a:t>
            </a:r>
            <a:r>
              <a:rPr lang="en-US" sz="2400" b="1" err="1" smtClean="0">
                <a:solidFill>
                  <a:schemeClr val="tx2"/>
                </a:solidFill>
              </a:rPr>
              <a:t>thông</a:t>
            </a:r>
            <a:r>
              <a:rPr lang="en-US" sz="2400" b="1" smtClean="0">
                <a:solidFill>
                  <a:schemeClr val="tx2"/>
                </a:solidFill>
              </a:rPr>
              <a:t> minh </a:t>
            </a:r>
            <a:r>
              <a:rPr lang="en-US" sz="2400" b="1" err="1" smtClean="0">
                <a:solidFill>
                  <a:schemeClr val="tx2"/>
                </a:solidFill>
              </a:rPr>
              <a:t>đa</a:t>
            </a:r>
            <a:r>
              <a:rPr lang="en-US" sz="2400" b="1" smtClean="0">
                <a:solidFill>
                  <a:schemeClr val="tx2"/>
                </a:solidFill>
              </a:rPr>
              <a:t> </a:t>
            </a:r>
            <a:r>
              <a:rPr lang="en-US" sz="2400" b="1" err="1" smtClean="0">
                <a:solidFill>
                  <a:schemeClr val="tx2"/>
                </a:solidFill>
              </a:rPr>
              <a:t>phương</a:t>
            </a:r>
            <a:r>
              <a:rPr lang="en-US" sz="2400" b="1" smtClean="0">
                <a:solidFill>
                  <a:schemeClr val="tx2"/>
                </a:solidFill>
              </a:rPr>
              <a:t> </a:t>
            </a:r>
            <a:r>
              <a:rPr lang="en-US" sz="2400" b="1" err="1" smtClean="0">
                <a:solidFill>
                  <a:schemeClr val="tx2"/>
                </a:solidFill>
              </a:rPr>
              <a:t>tiện</a:t>
            </a:r>
            <a:r>
              <a:rPr lang="en-US" sz="2400" b="1" smtClean="0">
                <a:solidFill>
                  <a:schemeClr val="tx2"/>
                </a:solidFill>
              </a:rPr>
              <a:t> </a:t>
            </a:r>
            <a:r>
              <a:rPr lang="en-US" sz="2400" b="1" err="1" smtClean="0">
                <a:solidFill>
                  <a:schemeClr val="tx2"/>
                </a:solidFill>
              </a:rPr>
              <a:t>ứng</a:t>
            </a:r>
            <a:r>
              <a:rPr lang="en-US" sz="2400" b="1" smtClean="0">
                <a:solidFill>
                  <a:schemeClr val="tx2"/>
                </a:solidFill>
              </a:rPr>
              <a:t> </a:t>
            </a:r>
            <a:r>
              <a:rPr lang="en-US" sz="2400" b="1" err="1" smtClean="0">
                <a:solidFill>
                  <a:schemeClr val="tx2"/>
                </a:solidFill>
              </a:rPr>
              <a:t>dụng</a:t>
            </a:r>
            <a:r>
              <a:rPr lang="en-US" sz="2400" b="1" smtClean="0">
                <a:solidFill>
                  <a:schemeClr val="tx2"/>
                </a:solidFill>
              </a:rPr>
              <a:t> </a:t>
            </a:r>
            <a:r>
              <a:rPr lang="en-US" sz="2400" b="1" err="1" smtClean="0">
                <a:solidFill>
                  <a:schemeClr val="tx2"/>
                </a:solidFill>
              </a:rPr>
              <a:t>cho</a:t>
            </a:r>
            <a:r>
              <a:rPr lang="en-US" sz="2400" b="1" smtClean="0">
                <a:solidFill>
                  <a:schemeClr val="tx2"/>
                </a:solidFill>
              </a:rPr>
              <a:t> </a:t>
            </a:r>
            <a:r>
              <a:rPr lang="en-US" sz="2400" b="1" err="1" smtClean="0">
                <a:solidFill>
                  <a:schemeClr val="tx2"/>
                </a:solidFill>
              </a:rPr>
              <a:t>phát</a:t>
            </a:r>
            <a:r>
              <a:rPr lang="en-US" sz="2400" b="1" smtClean="0">
                <a:solidFill>
                  <a:schemeClr val="tx2"/>
                </a:solidFill>
              </a:rPr>
              <a:t> </a:t>
            </a:r>
            <a:r>
              <a:rPr lang="en-US" sz="2400" b="1" err="1" smtClean="0">
                <a:solidFill>
                  <a:schemeClr val="tx2"/>
                </a:solidFill>
              </a:rPr>
              <a:t>triển</a:t>
            </a:r>
            <a:r>
              <a:rPr lang="en-US" sz="2400" b="1" smtClean="0">
                <a:solidFill>
                  <a:schemeClr val="tx2"/>
                </a:solidFill>
              </a:rPr>
              <a:t> </a:t>
            </a:r>
            <a:r>
              <a:rPr lang="en-US" sz="2400" b="1" err="1" smtClean="0">
                <a:solidFill>
                  <a:schemeClr val="tx2"/>
                </a:solidFill>
              </a:rPr>
              <a:t>giáo</a:t>
            </a:r>
            <a:r>
              <a:rPr lang="en-US" sz="2400" b="1" smtClean="0">
                <a:solidFill>
                  <a:schemeClr val="tx2"/>
                </a:solidFill>
              </a:rPr>
              <a:t> </a:t>
            </a:r>
            <a:r>
              <a:rPr lang="en-US" sz="2400" b="1" err="1" smtClean="0">
                <a:solidFill>
                  <a:schemeClr val="tx2"/>
                </a:solidFill>
              </a:rPr>
              <a:t>dục</a:t>
            </a:r>
            <a:r>
              <a:rPr lang="en-US" sz="2400" b="1" smtClean="0">
                <a:solidFill>
                  <a:schemeClr val="tx2"/>
                </a:solidFill>
              </a:rPr>
              <a:t> STEM </a:t>
            </a:r>
            <a:r>
              <a:rPr lang="en-US" sz="2400" b="1" err="1" smtClean="0">
                <a:solidFill>
                  <a:schemeClr val="tx2"/>
                </a:solidFill>
              </a:rPr>
              <a:t>tại</a:t>
            </a:r>
            <a:r>
              <a:rPr lang="en-US" sz="2400" b="1" smtClean="0">
                <a:solidFill>
                  <a:schemeClr val="tx2"/>
                </a:solidFill>
              </a:rPr>
              <a:t> </a:t>
            </a:r>
            <a:r>
              <a:rPr lang="en-US" sz="2400" b="1" err="1" smtClean="0">
                <a:solidFill>
                  <a:schemeClr val="tx2"/>
                </a:solidFill>
              </a:rPr>
              <a:t>Việt</a:t>
            </a:r>
            <a:r>
              <a:rPr lang="en-US" sz="2400" b="1" smtClean="0">
                <a:solidFill>
                  <a:schemeClr val="tx2"/>
                </a:solidFill>
              </a:rPr>
              <a:t> Nam</a:t>
            </a:r>
            <a:endParaRPr lang="en-US" sz="2400" b="1">
              <a:solidFill>
                <a:srgbClr val="FF0000"/>
              </a:solidFill>
            </a:endParaRPr>
          </a:p>
        </p:txBody>
      </p:sp>
      <p:pic>
        <p:nvPicPr>
          <p:cNvPr id="3" name="Picture 2"/>
          <p:cNvPicPr>
            <a:picLocks noChangeAspect="1"/>
          </p:cNvPicPr>
          <p:nvPr/>
        </p:nvPicPr>
        <p:blipFill>
          <a:blip r:embed="rId2"/>
          <a:stretch>
            <a:fillRect/>
          </a:stretch>
        </p:blipFill>
        <p:spPr>
          <a:xfrm>
            <a:off x="2771800" y="78998"/>
            <a:ext cx="2133799" cy="609386"/>
          </a:xfrm>
          <a:prstGeom prst="rect">
            <a:avLst/>
          </a:prstGeom>
        </p:spPr>
      </p:pic>
    </p:spTree>
    <p:extLst>
      <p:ext uri="{BB962C8B-B14F-4D97-AF65-F5344CB8AC3E}">
        <p14:creationId xmlns:p14="http://schemas.microsoft.com/office/powerpoint/2010/main" val="2987838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3456384" cy="520427"/>
          </a:xfrm>
        </p:spPr>
        <p:txBody>
          <a:bodyPr/>
          <a:lstStyle/>
          <a:p>
            <a:r>
              <a:rPr lang="en-US" sz="2000" b="1" err="1">
                <a:solidFill>
                  <a:srgbClr val="FF0000"/>
                </a:solidFill>
              </a:rPr>
              <a:t>SIIM.Edu</a:t>
            </a:r>
            <a:r>
              <a:rPr lang="en-US" sz="2000" b="1">
                <a:solidFill>
                  <a:srgbClr val="FF0000"/>
                </a:solidFill>
              </a:rPr>
              <a:t> Solutions </a:t>
            </a:r>
            <a:endParaRPr lang="en-US" sz="2000">
              <a:solidFill>
                <a:srgbClr val="FF0000"/>
              </a:solidFill>
            </a:endParaRPr>
          </a:p>
        </p:txBody>
      </p:sp>
      <p:sp>
        <p:nvSpPr>
          <p:cNvPr id="7" name="Title 1"/>
          <p:cNvSpPr txBox="1">
            <a:spLocks/>
          </p:cNvSpPr>
          <p:nvPr/>
        </p:nvSpPr>
        <p:spPr>
          <a:xfrm>
            <a:off x="-108519" y="1622799"/>
            <a:ext cx="6016840" cy="27747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290513" lvl="2" indent="217488"/>
            <a:r>
              <a:rPr lang="en-US"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Mục</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tiêu</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ứng</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dụng</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của</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giải</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pháp</a:t>
            </a:r>
            <a:r>
              <a:rPr lang="en-US" sz="2400" b="1" smtClean="0">
                <a:solidFill>
                  <a:srgbClr val="FF0000"/>
                </a:solidFill>
                <a:latin typeface="Times New Roman" panose="02020603050405020304" pitchFamily="18" charset="0"/>
                <a:cs typeface="Times New Roman" panose="02020603050405020304" pitchFamily="18" charset="0"/>
              </a:rPr>
              <a:t>: </a:t>
            </a:r>
          </a:p>
          <a:p>
            <a:pPr marL="290513" lvl="2" indent="217488">
              <a:lnSpc>
                <a:spcPts val="3000"/>
              </a:lnSpc>
              <a:buFont typeface="Wingdings" panose="05000000000000000000" pitchFamily="2" charset="2"/>
              <a:buChar char="Ø"/>
            </a:pPr>
            <a:r>
              <a:rPr lang="en-US" sz="2400" b="1" err="1" smtClean="0">
                <a:solidFill>
                  <a:srgbClr val="0070C0"/>
                </a:solidFill>
                <a:latin typeface="Times New Roman" panose="02020603050405020304" pitchFamily="18" charset="0"/>
                <a:cs typeface="Times New Roman" panose="02020603050405020304" pitchFamily="18" charset="0"/>
              </a:rPr>
              <a:t>Ứng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dụng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cho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và</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từ</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xa</a:t>
            </a:r>
            <a:r>
              <a:rPr lang="en-US" sz="2400" b="1">
                <a:solidFill>
                  <a:srgbClr val="0070C0"/>
                </a:solidFill>
                <a:latin typeface="Times New Roman" panose="02020603050405020304" pitchFamily="18" charset="0"/>
                <a:cs typeface="Times New Roman" panose="02020603050405020304" pitchFamily="18" charset="0"/>
              </a:rPr>
              <a:t> qua I</a:t>
            </a:r>
            <a:r>
              <a:rPr lang="en-US" sz="2400" b="1" smtClean="0">
                <a:solidFill>
                  <a:srgbClr val="0070C0"/>
                </a:solidFill>
                <a:latin typeface="Times New Roman" panose="02020603050405020304" pitchFamily="18" charset="0"/>
                <a:cs typeface="Times New Roman" panose="02020603050405020304" pitchFamily="18" charset="0"/>
              </a:rPr>
              <a:t>nternet;</a:t>
            </a:r>
            <a:endParaRPr lang="en-US" sz="2400" b="1">
              <a:solidFill>
                <a:srgbClr val="0070C0"/>
              </a:solidFill>
              <a:latin typeface="Times New Roman" panose="02020603050405020304" pitchFamily="18" charset="0"/>
              <a:cs typeface="Times New Roman" panose="02020603050405020304" pitchFamily="18" charset="0"/>
            </a:endParaRPr>
          </a:p>
          <a:p>
            <a:pPr marL="290513" lvl="2" indent="217488">
              <a:lnSpc>
                <a:spcPts val="3000"/>
              </a:lnSpc>
              <a:buFont typeface="Wingdings" panose="05000000000000000000" pitchFamily="2" charset="2"/>
              <a:buChar char="Ø"/>
            </a:pPr>
            <a:r>
              <a:rPr lang="en-US" sz="2400" b="1" err="1" smtClean="0">
                <a:solidFill>
                  <a:srgbClr val="0070C0"/>
                </a:solidFill>
                <a:latin typeface="Times New Roman" panose="02020603050405020304" pitchFamily="18" charset="0"/>
                <a:cs typeface="Times New Roman" panose="02020603050405020304" pitchFamily="18" charset="0"/>
              </a:rPr>
              <a:t>Ứng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dụng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cho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công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tác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dự</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giờ</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thao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giảng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từ</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xa</a:t>
            </a:r>
            <a:r>
              <a:rPr lang="en-US" sz="2400" b="1" smtClean="0">
                <a:solidFill>
                  <a:srgbClr val="0070C0"/>
                </a:solidFill>
                <a:latin typeface="Times New Roman" panose="02020603050405020304" pitchFamily="18" charset="0"/>
                <a:cs typeface="Times New Roman" panose="02020603050405020304" pitchFamily="18" charset="0"/>
              </a:rPr>
              <a:t>;</a:t>
            </a:r>
            <a:endParaRPr lang="en-US" sz="2400" b="1">
              <a:solidFill>
                <a:srgbClr val="0070C0"/>
              </a:solidFill>
              <a:latin typeface="Times New Roman" panose="02020603050405020304" pitchFamily="18" charset="0"/>
              <a:cs typeface="Times New Roman" panose="02020603050405020304" pitchFamily="18" charset="0"/>
            </a:endParaRPr>
          </a:p>
          <a:p>
            <a:pPr marL="290513" lvl="2" indent="217488">
              <a:lnSpc>
                <a:spcPts val="3000"/>
              </a:lnSpc>
              <a:buFont typeface="Wingdings" panose="05000000000000000000" pitchFamily="2" charset="2"/>
              <a:buChar char="Ø"/>
            </a:pPr>
            <a:r>
              <a:rPr lang="en-US" sz="2400" b="1" err="1" smtClean="0">
                <a:solidFill>
                  <a:srgbClr val="0070C0"/>
                </a:solidFill>
                <a:latin typeface="Times New Roman" panose="02020603050405020304" pitchFamily="18" charset="0"/>
                <a:cs typeface="Times New Roman" panose="02020603050405020304" pitchFamily="18" charset="0"/>
              </a:rPr>
              <a:t>Ứng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dụng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cho</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phòng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học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thông</a:t>
            </a:r>
            <a:r>
              <a:rPr lang="en-US" sz="2400" b="1">
                <a:solidFill>
                  <a:srgbClr val="0070C0"/>
                </a:solidFill>
                <a:latin typeface="Times New Roman" panose="02020603050405020304" pitchFamily="18" charset="0"/>
                <a:cs typeface="Times New Roman" panose="02020603050405020304" pitchFamily="18" charset="0"/>
              </a:rPr>
              <a:t> </a:t>
            </a:r>
            <a:r>
              <a:rPr lang="en-US" sz="2400" b="1" smtClean="0">
                <a:solidFill>
                  <a:srgbClr val="0070C0"/>
                </a:solidFill>
                <a:latin typeface="Times New Roman" panose="02020603050405020304" pitchFamily="18" charset="0"/>
                <a:cs typeface="Times New Roman" panose="02020603050405020304" pitchFamily="18" charset="0"/>
              </a:rPr>
              <a:t>minh </a:t>
            </a:r>
            <a:r>
              <a:rPr lang="en-US" sz="2400" b="1" err="1" smtClean="0">
                <a:solidFill>
                  <a:srgbClr val="0070C0"/>
                </a:solidFill>
                <a:latin typeface="Times New Roman" panose="02020603050405020304" pitchFamily="18" charset="0"/>
                <a:cs typeface="Times New Roman" panose="02020603050405020304" pitchFamily="18" charset="0"/>
              </a:rPr>
              <a:t>giảng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trực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tiếp</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tại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lớp</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a:t>
            </a:r>
          </a:p>
          <a:p>
            <a:pPr marL="290513" lvl="2" indent="217488">
              <a:lnSpc>
                <a:spcPts val="3000"/>
              </a:lnSpc>
              <a:buFont typeface="Wingdings" panose="05000000000000000000" pitchFamily="2" charset="2"/>
              <a:buChar char="Ø"/>
            </a:pP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Ứng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dụng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các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phần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mềm</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cho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giảng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khoa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STEM (</a:t>
            </a:r>
            <a:r>
              <a:rPr lang="en-US" sz="2400" b="1" err="1" smtClean="0">
                <a:solidFill>
                  <a:srgbClr val="0070C0"/>
                </a:solidFill>
                <a:latin typeface="Times New Roman" panose="02020603050405020304" pitchFamily="18" charset="0"/>
                <a:cs typeface="Times New Roman" panose="02020603050405020304" pitchFamily="18" charset="0"/>
              </a:rPr>
              <a:t>Toán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Lý</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Hóa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Khoa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là</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hệ</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sinh</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thái</a:t>
            </a:r>
            <a:r>
              <a:rPr lang="en-US" sz="2400" b="1" smtClean="0">
                <a:solidFill>
                  <a:srgbClr val="0070C0"/>
                </a:solidFill>
                <a:latin typeface="Times New Roman" panose="02020603050405020304" pitchFamily="18" charset="0"/>
                <a:cs typeface="Times New Roman" panose="02020603050405020304" pitchFamily="18" charset="0"/>
              </a:rPr>
              <a:t> (Ecosystem) </a:t>
            </a:r>
            <a:r>
              <a:rPr lang="en-US" sz="2400" b="1" err="1" smtClean="0">
                <a:solidFill>
                  <a:srgbClr val="0070C0"/>
                </a:solidFill>
                <a:latin typeface="Times New Roman" panose="02020603050405020304" pitchFamily="18" charset="0"/>
                <a:cs typeface="Times New Roman" panose="02020603050405020304" pitchFamily="18" charset="0"/>
              </a:rPr>
              <a:t>của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hệ</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thống</a:t>
            </a:r>
            <a:r>
              <a:rPr lang="en-US" sz="2400" b="1" smtClean="0">
                <a:solidFill>
                  <a:srgbClr val="0070C0"/>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5724128" y="2832425"/>
            <a:ext cx="3302067" cy="2154437"/>
          </a:xfrm>
          <a:prstGeom prst="rect">
            <a:avLst/>
          </a:prstGeom>
        </p:spPr>
      </p:pic>
      <p:pic>
        <p:nvPicPr>
          <p:cNvPr id="5" name="Picture 4"/>
          <p:cNvPicPr>
            <a:picLocks noChangeAspect="1"/>
          </p:cNvPicPr>
          <p:nvPr/>
        </p:nvPicPr>
        <p:blipFill>
          <a:blip r:embed="rId3"/>
          <a:stretch>
            <a:fillRect/>
          </a:stretch>
        </p:blipFill>
        <p:spPr>
          <a:xfrm>
            <a:off x="6882025" y="987574"/>
            <a:ext cx="2133600" cy="1704975"/>
          </a:xfrm>
          <a:prstGeom prst="rect">
            <a:avLst/>
          </a:prstGeom>
        </p:spPr>
      </p:pic>
      <p:pic>
        <p:nvPicPr>
          <p:cNvPr id="6" name="Picture 5"/>
          <p:cNvPicPr>
            <a:picLocks noChangeAspect="1"/>
          </p:cNvPicPr>
          <p:nvPr/>
        </p:nvPicPr>
        <p:blipFill>
          <a:blip r:embed="rId4"/>
          <a:stretch>
            <a:fillRect/>
          </a:stretch>
        </p:blipFill>
        <p:spPr>
          <a:xfrm rot="19481178">
            <a:off x="6133901" y="2379094"/>
            <a:ext cx="866775" cy="419100"/>
          </a:xfrm>
          <a:prstGeom prst="rect">
            <a:avLst/>
          </a:prstGeom>
        </p:spPr>
      </p:pic>
    </p:spTree>
    <p:extLst>
      <p:ext uri="{BB962C8B-B14F-4D97-AF65-F5344CB8AC3E}">
        <p14:creationId xmlns:p14="http://schemas.microsoft.com/office/powerpoint/2010/main" val="4023289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rot="21250921" flipH="1">
            <a:off x="3412638" y="3661933"/>
            <a:ext cx="3212647" cy="1732187"/>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3" name="Freeform 22"/>
          <p:cNvSpPr/>
          <p:nvPr/>
        </p:nvSpPr>
        <p:spPr>
          <a:xfrm rot="21250921" flipH="1">
            <a:off x="3412638" y="2087863"/>
            <a:ext cx="3212647" cy="1732187"/>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2" name="Freeform 21"/>
          <p:cNvSpPr/>
          <p:nvPr/>
        </p:nvSpPr>
        <p:spPr>
          <a:xfrm rot="349079">
            <a:off x="2514601" y="2847139"/>
            <a:ext cx="3212647" cy="1732187"/>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0" name="Freeform 19"/>
          <p:cNvSpPr/>
          <p:nvPr/>
        </p:nvSpPr>
        <p:spPr>
          <a:xfrm rot="349079">
            <a:off x="2514600" y="1246415"/>
            <a:ext cx="3212647" cy="1732187"/>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8206" name="TextBox 3"/>
          <p:cNvSpPr txBox="1">
            <a:spLocks noChangeArrowheads="1"/>
          </p:cNvSpPr>
          <p:nvPr/>
        </p:nvSpPr>
        <p:spPr bwMode="auto">
          <a:xfrm>
            <a:off x="683568" y="107047"/>
            <a:ext cx="2901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None/>
            </a:pPr>
            <a:r>
              <a:rPr lang="en-US" b="1" err="1">
                <a:solidFill>
                  <a:srgbClr val="FF0000"/>
                </a:solidFill>
              </a:rPr>
              <a:t>SIIM.Edu</a:t>
            </a:r>
            <a:r>
              <a:rPr lang="en-US" b="1">
                <a:solidFill>
                  <a:srgbClr val="FF0000"/>
                </a:solidFill>
              </a:rPr>
              <a:t> Solutions </a:t>
            </a:r>
            <a:endParaRPr lang="en-US" altLang="en-US" b="1">
              <a:solidFill>
                <a:srgbClr val="404040"/>
              </a:solidFill>
              <a:latin typeface="Arial" panose="020B0604020202020204" pitchFamily="34" charset="0"/>
            </a:endParaRPr>
          </a:p>
        </p:txBody>
      </p:sp>
      <p:sp>
        <p:nvSpPr>
          <p:cNvPr id="6" name="Freeform 5"/>
          <p:cNvSpPr/>
          <p:nvPr/>
        </p:nvSpPr>
        <p:spPr>
          <a:xfrm>
            <a:off x="3845719" y="977503"/>
            <a:ext cx="388144" cy="1203722"/>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FF658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ound Same Side Corner Rectangle 6"/>
          <p:cNvSpPr/>
          <p:nvPr/>
        </p:nvSpPr>
        <p:spPr>
          <a:xfrm rot="16200000">
            <a:off x="2411611" y="745927"/>
            <a:ext cx="796529" cy="2071688"/>
          </a:xfrm>
          <a:prstGeom prst="round2SameRect">
            <a:avLst>
              <a:gd name="adj1" fmla="val 50000"/>
              <a:gd name="adj2" fmla="val 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8209" name="Group 7"/>
          <p:cNvGrpSpPr>
            <a:grpSpLocks/>
          </p:cNvGrpSpPr>
          <p:nvPr/>
        </p:nvGrpSpPr>
        <p:grpSpPr bwMode="auto">
          <a:xfrm flipH="1">
            <a:off x="5018485" y="1782366"/>
            <a:ext cx="2459831" cy="1203722"/>
            <a:chOff x="5187951" y="1304132"/>
            <a:chExt cx="3278980" cy="1604168"/>
          </a:xfrm>
        </p:grpSpPr>
        <p:sp>
          <p:nvSpPr>
            <p:cNvPr id="9" name="Freeform 8"/>
            <p:cNvSpPr/>
            <p:nvPr/>
          </p:nvSpPr>
          <p:spPr>
            <a:xfrm>
              <a:off x="7949531" y="1304132"/>
              <a:ext cx="517400" cy="1604168"/>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3D3D3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ound Same Side Corner Rectangle 9"/>
            <p:cNvSpPr/>
            <p:nvPr/>
          </p:nvSpPr>
          <p:spPr>
            <a:xfrm rot="16200000">
              <a:off x="6037192" y="994375"/>
              <a:ext cx="1063099" cy="2761580"/>
            </a:xfrm>
            <a:prstGeom prst="round2SameRect">
              <a:avLst>
                <a:gd name="adj1" fmla="val 50000"/>
                <a:gd name="adj2" fmla="val 0"/>
              </a:avLst>
            </a:prstGeom>
            <a:solidFill>
              <a:srgbClr val="505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grpSp>
        <p:nvGrpSpPr>
          <p:cNvPr id="13" name="Group 12"/>
          <p:cNvGrpSpPr/>
          <p:nvPr/>
        </p:nvGrpSpPr>
        <p:grpSpPr>
          <a:xfrm flipH="1">
            <a:off x="5018961" y="3378110"/>
            <a:ext cx="3657494" cy="1359586"/>
            <a:chOff x="5187951" y="1304132"/>
            <a:chExt cx="3278980" cy="1604168"/>
          </a:xfrm>
          <a:solidFill>
            <a:srgbClr val="FFB236"/>
          </a:solidFill>
        </p:grpSpPr>
        <p:sp>
          <p:nvSpPr>
            <p:cNvPr id="14" name="Freeform 13"/>
            <p:cNvSpPr/>
            <p:nvPr/>
          </p:nvSpPr>
          <p:spPr>
            <a:xfrm>
              <a:off x="7950200" y="1304132"/>
              <a:ext cx="516731" cy="1604168"/>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EE9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ound Same Side Corner Rectangle 14"/>
            <p:cNvSpPr/>
            <p:nvPr/>
          </p:nvSpPr>
          <p:spPr>
            <a:xfrm rot="16200000">
              <a:off x="6037285" y="994589"/>
              <a:ext cx="1063581" cy="2762250"/>
            </a:xfrm>
            <a:prstGeom prst="round2SameRect">
              <a:avLst>
                <a:gd name="adj1" fmla="val 50000"/>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17" name="Freeform 16"/>
          <p:cNvSpPr/>
          <p:nvPr/>
        </p:nvSpPr>
        <p:spPr>
          <a:xfrm>
            <a:off x="3845719" y="2584848"/>
            <a:ext cx="388144" cy="1202531"/>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53C5F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Round Same Side Corner Rectangle 17"/>
          <p:cNvSpPr/>
          <p:nvPr/>
        </p:nvSpPr>
        <p:spPr>
          <a:xfrm rot="16200000">
            <a:off x="2411016" y="2352676"/>
            <a:ext cx="797719" cy="2071688"/>
          </a:xfrm>
          <a:prstGeom prst="round2SameRect">
            <a:avLst>
              <a:gd name="adj1" fmla="val 50000"/>
              <a:gd name="adj2" fmla="val 0"/>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ound Single Corner Rectangle 4"/>
          <p:cNvSpPr/>
          <p:nvPr/>
        </p:nvSpPr>
        <p:spPr>
          <a:xfrm>
            <a:off x="4229100" y="978694"/>
            <a:ext cx="804863" cy="804863"/>
          </a:xfrm>
          <a:prstGeom prst="round1Rect">
            <a:avLst>
              <a:gd name="adj" fmla="val 5000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p:cNvSpPr/>
          <p:nvPr/>
        </p:nvSpPr>
        <p:spPr>
          <a:xfrm>
            <a:off x="4229100" y="1783557"/>
            <a:ext cx="804863" cy="807244"/>
          </a:xfrm>
          <a:prstGeom prst="rect">
            <a:avLst/>
          </a:prstGeom>
          <a:solidFill>
            <a:srgbClr val="505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Round Single Corner Rectangle 15"/>
          <p:cNvSpPr/>
          <p:nvPr/>
        </p:nvSpPr>
        <p:spPr>
          <a:xfrm flipH="1" flipV="1">
            <a:off x="4226719" y="3380185"/>
            <a:ext cx="806054" cy="804863"/>
          </a:xfrm>
          <a:prstGeom prst="round1Rect">
            <a:avLst>
              <a:gd name="adj" fmla="val 50000"/>
            </a:avLst>
          </a:prstGeom>
          <a:solidFill>
            <a:srgbClr val="FFB23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p:cNvSpPr/>
          <p:nvPr/>
        </p:nvSpPr>
        <p:spPr>
          <a:xfrm>
            <a:off x="4229100" y="2587229"/>
            <a:ext cx="804863" cy="807244"/>
          </a:xfrm>
          <a:prstGeom prst="rect">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17" name="TextBox 24"/>
          <p:cNvSpPr txBox="1">
            <a:spLocks noChangeArrowheads="1"/>
          </p:cNvSpPr>
          <p:nvPr/>
        </p:nvSpPr>
        <p:spPr bwMode="auto">
          <a:xfrm>
            <a:off x="4307682" y="1137048"/>
            <a:ext cx="6783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2700" b="1">
                <a:solidFill>
                  <a:schemeClr val="bg1"/>
                </a:solidFill>
                <a:latin typeface="Verdana" panose="020B0604030504040204" pitchFamily="34" charset="0"/>
              </a:rPr>
              <a:t>01</a:t>
            </a:r>
          </a:p>
        </p:txBody>
      </p:sp>
      <p:sp>
        <p:nvSpPr>
          <p:cNvPr id="8218" name="TextBox 25"/>
          <p:cNvSpPr txBox="1">
            <a:spLocks noChangeArrowheads="1"/>
          </p:cNvSpPr>
          <p:nvPr/>
        </p:nvSpPr>
        <p:spPr bwMode="auto">
          <a:xfrm>
            <a:off x="4307682" y="1933576"/>
            <a:ext cx="6783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2700" b="1">
                <a:solidFill>
                  <a:schemeClr val="bg1"/>
                </a:solidFill>
                <a:latin typeface="Verdana" panose="020B0604030504040204" pitchFamily="34" charset="0"/>
              </a:rPr>
              <a:t>02</a:t>
            </a:r>
          </a:p>
        </p:txBody>
      </p:sp>
      <p:sp>
        <p:nvSpPr>
          <p:cNvPr id="8219" name="TextBox 26"/>
          <p:cNvSpPr txBox="1">
            <a:spLocks noChangeArrowheads="1"/>
          </p:cNvSpPr>
          <p:nvPr/>
        </p:nvSpPr>
        <p:spPr bwMode="auto">
          <a:xfrm>
            <a:off x="4307682" y="2749154"/>
            <a:ext cx="6783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2700" b="1">
                <a:solidFill>
                  <a:schemeClr val="bg1"/>
                </a:solidFill>
                <a:latin typeface="Verdana" panose="020B0604030504040204" pitchFamily="34" charset="0"/>
              </a:rPr>
              <a:t>03</a:t>
            </a:r>
          </a:p>
        </p:txBody>
      </p:sp>
      <p:sp>
        <p:nvSpPr>
          <p:cNvPr id="8220" name="TextBox 27"/>
          <p:cNvSpPr txBox="1">
            <a:spLocks noChangeArrowheads="1"/>
          </p:cNvSpPr>
          <p:nvPr/>
        </p:nvSpPr>
        <p:spPr bwMode="auto">
          <a:xfrm>
            <a:off x="4307682" y="3492104"/>
            <a:ext cx="6783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2700" b="1">
                <a:solidFill>
                  <a:schemeClr val="bg1"/>
                </a:solidFill>
                <a:latin typeface="Verdana" panose="020B0604030504040204" pitchFamily="34" charset="0"/>
              </a:rPr>
              <a:t>04</a:t>
            </a:r>
          </a:p>
        </p:txBody>
      </p:sp>
      <p:sp>
        <p:nvSpPr>
          <p:cNvPr id="29" name="Rectangle 28"/>
          <p:cNvSpPr/>
          <p:nvPr/>
        </p:nvSpPr>
        <p:spPr>
          <a:xfrm>
            <a:off x="5443538" y="2180844"/>
            <a:ext cx="2000250" cy="830997"/>
          </a:xfrm>
          <a:prstGeom prst="rect">
            <a:avLst/>
          </a:prstGeom>
        </p:spPr>
        <p:txBody>
          <a:bodyPr>
            <a:spAutoFit/>
          </a:bodyPr>
          <a:lstStyle/>
          <a:p>
            <a:pPr>
              <a:defRPr/>
            </a:pPr>
            <a:r>
              <a:rPr lang="en-US" sz="1600" b="1" err="1">
                <a:solidFill>
                  <a:schemeClr val="bg1"/>
                </a:solidFill>
                <a:latin typeface="Times New Roman" panose="02020603050405020304" pitchFamily="18" charset="0"/>
                <a:cs typeface="Times New Roman" panose="02020603050405020304" pitchFamily="18" charset="0"/>
              </a:rPr>
              <a:t>Ứng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dụng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cho</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công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tác</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dự</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giờ</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thao</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giảng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từ</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xa</a:t>
            </a:r>
            <a:endParaRPr lang="en-US" sz="1600">
              <a:solidFill>
                <a:schemeClr val="bg1"/>
              </a:solidFill>
              <a:latin typeface="Arial" pitchFamily="34" charset="0"/>
            </a:endParaRPr>
          </a:p>
        </p:txBody>
      </p:sp>
      <p:sp>
        <p:nvSpPr>
          <p:cNvPr id="8222" name="Rectangle 29"/>
          <p:cNvSpPr>
            <a:spLocks noChangeArrowheads="1"/>
          </p:cNvSpPr>
          <p:nvPr/>
        </p:nvSpPr>
        <p:spPr bwMode="auto">
          <a:xfrm>
            <a:off x="5687216" y="3799483"/>
            <a:ext cx="30168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None/>
            </a:pPr>
            <a:r>
              <a:rPr lang="en-US" sz="1400" b="1" err="1">
                <a:solidFill>
                  <a:schemeClr val="bg1"/>
                </a:solidFill>
                <a:latin typeface="Times New Roman" panose="02020603050405020304" pitchFamily="18" charset="0"/>
                <a:cs typeface="Times New Roman" panose="02020603050405020304" pitchFamily="18" charset="0"/>
              </a:rPr>
              <a:t>Ứng</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dụng</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các</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phần</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mềm</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cho</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giảng</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dạy</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khoa</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học</a:t>
            </a:r>
            <a:r>
              <a:rPr lang="en-US" sz="1400" b="1">
                <a:solidFill>
                  <a:schemeClr val="bg1"/>
                </a:solidFill>
                <a:latin typeface="Times New Roman" panose="02020603050405020304" pitchFamily="18" charset="0"/>
                <a:cs typeface="Times New Roman" panose="02020603050405020304" pitchFamily="18" charset="0"/>
              </a:rPr>
              <a:t> STEM (</a:t>
            </a:r>
            <a:r>
              <a:rPr lang="en-US" sz="1400" b="1" err="1">
                <a:solidFill>
                  <a:schemeClr val="bg1"/>
                </a:solidFill>
                <a:latin typeface="Times New Roman" panose="02020603050405020304" pitchFamily="18" charset="0"/>
                <a:cs typeface="Times New Roman" panose="02020603050405020304" pitchFamily="18" charset="0"/>
              </a:rPr>
              <a:t>Toán</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Lý</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Hóa</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Khoa</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học</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là</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hệ</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sinh</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thái</a:t>
            </a:r>
            <a:r>
              <a:rPr lang="en-US" sz="1400" b="1">
                <a:solidFill>
                  <a:schemeClr val="bg1"/>
                </a:solidFill>
                <a:latin typeface="Times New Roman" panose="02020603050405020304" pitchFamily="18" charset="0"/>
                <a:cs typeface="Times New Roman" panose="02020603050405020304" pitchFamily="18" charset="0"/>
              </a:rPr>
              <a:t> (Ecosystem) </a:t>
            </a:r>
            <a:r>
              <a:rPr lang="en-US" sz="1400" b="1" err="1">
                <a:solidFill>
                  <a:schemeClr val="bg1"/>
                </a:solidFill>
                <a:latin typeface="Times New Roman" panose="02020603050405020304" pitchFamily="18" charset="0"/>
                <a:cs typeface="Times New Roman" panose="02020603050405020304" pitchFamily="18" charset="0"/>
              </a:rPr>
              <a:t>của</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hệ</a:t>
            </a:r>
            <a:r>
              <a:rPr lang="en-US" sz="1400" b="1">
                <a:solidFill>
                  <a:schemeClr val="bg1"/>
                </a:solidFill>
                <a:latin typeface="Times New Roman" panose="02020603050405020304" pitchFamily="18" charset="0"/>
                <a:cs typeface="Times New Roman" panose="02020603050405020304" pitchFamily="18" charset="0"/>
              </a:rPr>
              <a:t> </a:t>
            </a:r>
            <a:r>
              <a:rPr lang="en-US" sz="1400" b="1" err="1">
                <a:solidFill>
                  <a:schemeClr val="bg1"/>
                </a:solidFill>
                <a:latin typeface="Times New Roman" panose="02020603050405020304" pitchFamily="18" charset="0"/>
                <a:cs typeface="Times New Roman" panose="02020603050405020304" pitchFamily="18" charset="0"/>
              </a:rPr>
              <a:t>thống</a:t>
            </a:r>
            <a:r>
              <a:rPr lang="en-US" sz="1400" b="1">
                <a:solidFill>
                  <a:schemeClr val="bg1"/>
                </a:solidFill>
                <a:latin typeface="Times New Roman" panose="02020603050405020304" pitchFamily="18" charset="0"/>
                <a:cs typeface="Times New Roman" panose="02020603050405020304" pitchFamily="18" charset="0"/>
              </a:rPr>
              <a:t>;</a:t>
            </a:r>
            <a:endParaRPr lang="en-US" altLang="en-US" sz="1400">
              <a:solidFill>
                <a:schemeClr val="bg1"/>
              </a:solidFill>
              <a:latin typeface="Arial" panose="020B0604020202020204" pitchFamily="34" charset="0"/>
            </a:endParaRPr>
          </a:p>
        </p:txBody>
      </p:sp>
      <p:sp>
        <p:nvSpPr>
          <p:cNvPr id="31" name="Rectangle 30"/>
          <p:cNvSpPr/>
          <p:nvPr/>
        </p:nvSpPr>
        <p:spPr>
          <a:xfrm>
            <a:off x="1814807" y="1393544"/>
            <a:ext cx="2000250" cy="830997"/>
          </a:xfrm>
          <a:prstGeom prst="rect">
            <a:avLst/>
          </a:prstGeom>
        </p:spPr>
        <p:txBody>
          <a:bodyPr>
            <a:spAutoFit/>
          </a:bodyPr>
          <a:lstStyle/>
          <a:p>
            <a:pPr algn="r">
              <a:defRPr/>
            </a:pPr>
            <a:r>
              <a:rPr lang="en-US" sz="1600" b="1" err="1">
                <a:solidFill>
                  <a:schemeClr val="bg1"/>
                </a:solidFill>
                <a:latin typeface="Times New Roman" panose="02020603050405020304" pitchFamily="18" charset="0"/>
                <a:cs typeface="Times New Roman" panose="02020603050405020304" pitchFamily="18" charset="0"/>
              </a:rPr>
              <a:t>Ứng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dụng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cho</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dạy</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và</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học</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từ</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xa</a:t>
            </a:r>
            <a:r>
              <a:rPr lang="en-US" sz="1600" b="1">
                <a:solidFill>
                  <a:schemeClr val="bg1"/>
                </a:solidFill>
                <a:latin typeface="Times New Roman" panose="02020603050405020304" pitchFamily="18" charset="0"/>
                <a:cs typeface="Times New Roman" panose="02020603050405020304" pitchFamily="18" charset="0"/>
              </a:rPr>
              <a:t> qua Internet</a:t>
            </a:r>
            <a:endParaRPr lang="en-US" sz="1600">
              <a:solidFill>
                <a:schemeClr val="bg1"/>
              </a:solidFill>
              <a:latin typeface="Arial" pitchFamily="34" charset="0"/>
            </a:endParaRPr>
          </a:p>
        </p:txBody>
      </p:sp>
      <p:sp>
        <p:nvSpPr>
          <p:cNvPr id="32" name="Rectangle 31"/>
          <p:cNvSpPr/>
          <p:nvPr/>
        </p:nvSpPr>
        <p:spPr>
          <a:xfrm>
            <a:off x="1858413" y="2955329"/>
            <a:ext cx="2000250" cy="1077218"/>
          </a:xfrm>
          <a:prstGeom prst="rect">
            <a:avLst/>
          </a:prstGeom>
        </p:spPr>
        <p:txBody>
          <a:bodyPr>
            <a:spAutoFit/>
          </a:bodyPr>
          <a:lstStyle/>
          <a:p>
            <a:pPr algn="r">
              <a:defRPr/>
            </a:pPr>
            <a:r>
              <a:rPr lang="en-US" sz="1600" b="1" err="1">
                <a:solidFill>
                  <a:schemeClr val="bg1"/>
                </a:solidFill>
                <a:latin typeface="Times New Roman" panose="02020603050405020304" pitchFamily="18" charset="0"/>
                <a:cs typeface="Times New Roman" panose="02020603050405020304" pitchFamily="18" charset="0"/>
              </a:rPr>
              <a:t>Ứng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dụng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cho</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phòng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học</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thông</a:t>
            </a:r>
            <a:r>
              <a:rPr lang="en-US" sz="1600" b="1">
                <a:solidFill>
                  <a:schemeClr val="bg1"/>
                </a:solidFill>
                <a:latin typeface="Times New Roman" panose="02020603050405020304" pitchFamily="18" charset="0"/>
                <a:cs typeface="Times New Roman" panose="02020603050405020304" pitchFamily="18" charset="0"/>
              </a:rPr>
              <a:t> minh </a:t>
            </a:r>
            <a:r>
              <a:rPr lang="en-US" sz="1600" b="1" err="1">
                <a:solidFill>
                  <a:schemeClr val="bg1"/>
                </a:solidFill>
                <a:latin typeface="Times New Roman" panose="02020603050405020304" pitchFamily="18" charset="0"/>
                <a:cs typeface="Times New Roman" panose="02020603050405020304" pitchFamily="18" charset="0"/>
              </a:rPr>
              <a:t>giảng</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dạy</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trực</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tiếp</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tại</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lớp</a:t>
            </a:r>
            <a:r>
              <a:rPr lang="en-US" sz="1600" b="1">
                <a:solidFill>
                  <a:schemeClr val="bg1"/>
                </a:solidFill>
                <a:latin typeface="Times New Roman" panose="02020603050405020304" pitchFamily="18" charset="0"/>
                <a:cs typeface="Times New Roman" panose="02020603050405020304" pitchFamily="18" charset="0"/>
              </a:rPr>
              <a:t> </a:t>
            </a:r>
            <a:r>
              <a:rPr lang="en-US" sz="1600" b="1" err="1">
                <a:solidFill>
                  <a:schemeClr val="bg1"/>
                </a:solidFill>
                <a:latin typeface="Times New Roman" panose="02020603050405020304" pitchFamily="18" charset="0"/>
                <a:cs typeface="Times New Roman" panose="02020603050405020304" pitchFamily="18" charset="0"/>
              </a:rPr>
              <a:t>học</a:t>
            </a:r>
            <a:endParaRPr lang="en-US" sz="1600">
              <a:solidFill>
                <a:schemeClr val="bg1"/>
              </a:solidFill>
              <a:latin typeface="Arial" pitchFamily="34" charset="0"/>
            </a:endParaRPr>
          </a:p>
        </p:txBody>
      </p:sp>
      <p:pic>
        <p:nvPicPr>
          <p:cNvPr id="30" name="Picture 29"/>
          <p:cNvPicPr>
            <a:picLocks noChangeAspect="1"/>
          </p:cNvPicPr>
          <p:nvPr/>
        </p:nvPicPr>
        <p:blipFill>
          <a:blip r:embed="rId2"/>
          <a:stretch>
            <a:fillRect/>
          </a:stretch>
        </p:blipFill>
        <p:spPr>
          <a:xfrm>
            <a:off x="7454404" y="862630"/>
            <a:ext cx="1571837" cy="1256066"/>
          </a:xfrm>
          <a:prstGeom prst="rect">
            <a:avLst/>
          </a:prstGeom>
        </p:spPr>
      </p:pic>
      <p:pic>
        <p:nvPicPr>
          <p:cNvPr id="33" name="Picture 32"/>
          <p:cNvPicPr>
            <a:picLocks noChangeAspect="1"/>
          </p:cNvPicPr>
          <p:nvPr/>
        </p:nvPicPr>
        <p:blipFill>
          <a:blip r:embed="rId3"/>
          <a:stretch>
            <a:fillRect/>
          </a:stretch>
        </p:blipFill>
        <p:spPr>
          <a:xfrm>
            <a:off x="29860" y="3765532"/>
            <a:ext cx="2010298" cy="1311621"/>
          </a:xfrm>
          <a:prstGeom prst="rect">
            <a:avLst/>
          </a:prstGeom>
        </p:spPr>
      </p:pic>
      <p:pic>
        <p:nvPicPr>
          <p:cNvPr id="34" name="Picture 33"/>
          <p:cNvPicPr>
            <a:picLocks noChangeAspect="1"/>
          </p:cNvPicPr>
          <p:nvPr/>
        </p:nvPicPr>
        <p:blipFill>
          <a:blip r:embed="rId4"/>
          <a:stretch>
            <a:fillRect/>
          </a:stretch>
        </p:blipFill>
        <p:spPr>
          <a:xfrm rot="19481178">
            <a:off x="6544157" y="1299220"/>
            <a:ext cx="866775" cy="419100"/>
          </a:xfrm>
          <a:prstGeom prst="rect">
            <a:avLst/>
          </a:prstGeom>
        </p:spPr>
      </p:pic>
      <p:pic>
        <p:nvPicPr>
          <p:cNvPr id="35" name="Picture 34"/>
          <p:cNvPicPr>
            <a:picLocks noChangeAspect="1"/>
          </p:cNvPicPr>
          <p:nvPr/>
        </p:nvPicPr>
        <p:blipFill>
          <a:blip r:embed="rId4"/>
          <a:stretch>
            <a:fillRect/>
          </a:stretch>
        </p:blipFill>
        <p:spPr>
          <a:xfrm rot="19481178">
            <a:off x="659366" y="3071746"/>
            <a:ext cx="866775" cy="419100"/>
          </a:xfrm>
          <a:prstGeom prst="rect">
            <a:avLst/>
          </a:prstGeom>
        </p:spPr>
      </p:pic>
      <p:sp>
        <p:nvSpPr>
          <p:cNvPr id="2" name="Rectangle 1"/>
          <p:cNvSpPr/>
          <p:nvPr/>
        </p:nvSpPr>
        <p:spPr>
          <a:xfrm>
            <a:off x="-486919" y="794508"/>
            <a:ext cx="5054153" cy="400110"/>
          </a:xfrm>
          <a:prstGeom prst="rect">
            <a:avLst/>
          </a:prstGeom>
        </p:spPr>
        <p:txBody>
          <a:bodyPr wrap="square">
            <a:spAutoFit/>
          </a:bodyPr>
          <a:lstStyle/>
          <a:p>
            <a:pPr marL="290513" lvl="2" indent="217488"/>
            <a:r>
              <a:rPr lang="en-US" sz="2000" b="1">
                <a:solidFill>
                  <a:srgbClr val="FF0000"/>
                </a:solidFill>
                <a:latin typeface="Times New Roman" panose="02020603050405020304" pitchFamily="18" charset="0"/>
                <a:cs typeface="Times New Roman" panose="02020603050405020304" pitchFamily="18" charset="0"/>
              </a:rPr>
              <a:t>3. </a:t>
            </a:r>
            <a:r>
              <a:rPr lang="en-US" sz="2000" b="1" err="1">
                <a:solidFill>
                  <a:srgbClr val="FF0000"/>
                </a:solidFill>
                <a:latin typeface="Times New Roman" panose="02020603050405020304" pitchFamily="18" charset="0"/>
                <a:cs typeface="Times New Roman" panose="02020603050405020304" pitchFamily="18" charset="0"/>
              </a:rPr>
              <a:t>Mục</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tiêu</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ứng</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dụng</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của</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giải</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pháp</a:t>
            </a:r>
            <a:r>
              <a:rPr lang="en-US" sz="2000" b="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0161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217"/>
                                        </p:tgtEl>
                                        <p:attrNameLst>
                                          <p:attrName>style.visibility</p:attrName>
                                        </p:attrNameLst>
                                      </p:cBhvr>
                                      <p:to>
                                        <p:strVal val="visible"/>
                                      </p:to>
                                    </p:set>
                                    <p:animEffect transition="in" filter="randombar(horizontal)">
                                      <p:cBhvr>
                                        <p:cTn id="16" dur="500"/>
                                        <p:tgtEl>
                                          <p:spTgt spid="82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217"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6552" y="843558"/>
            <a:ext cx="9540552" cy="19442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400" b="1">
                <a:solidFill>
                  <a:srgbClr val="FF0000"/>
                </a:solidFill>
                <a:latin typeface="Times New Roman" panose="02020603050405020304" pitchFamily="18" charset="0"/>
                <a:cs typeface="Times New Roman" panose="02020603050405020304" pitchFamily="18" charset="0"/>
              </a:rPr>
              <a:t>4</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Ưu</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điểm</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của</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giải</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pháp</a:t>
            </a:r>
            <a:r>
              <a:rPr lang="en-US" sz="2400" b="1" smtClean="0">
                <a:solidFill>
                  <a:srgbClr val="FF0000"/>
                </a:solidFill>
                <a:latin typeface="Times New Roman" panose="02020603050405020304" pitchFamily="18" charset="0"/>
                <a:cs typeface="Times New Roman" panose="02020603050405020304" pitchFamily="18" charset="0"/>
              </a:rPr>
              <a:t>: </a:t>
            </a:r>
          </a:p>
          <a:p>
            <a:pPr marL="1200150" lvl="2" indent="-285750">
              <a:buFont typeface="Wingdings" panose="05000000000000000000" pitchFamily="2" charset="2"/>
              <a:buChar char="Ø"/>
            </a:pPr>
            <a:r>
              <a:rPr lang="en-US" sz="2800" b="1"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Tạo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ra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sự</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linh</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hoạt</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chủ</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động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giữa</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nhà</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quản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lý</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giáo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dục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giáo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viên</a:t>
            </a:r>
            <a:r>
              <a:rPr lang="en-US" sz="2400" b="1" smtClean="0">
                <a:solidFill>
                  <a:srgbClr val="0070C0"/>
                </a:solidFill>
                <a:latin typeface="Times New Roman" panose="02020603050405020304" pitchFamily="18" charset="0"/>
                <a:cs typeface="Times New Roman" panose="02020603050405020304" pitchFamily="18" charset="0"/>
              </a:rPr>
              <a:t>/</a:t>
            </a:r>
            <a:r>
              <a:rPr lang="en-US" sz="2400" b="1" err="1" smtClean="0">
                <a:solidFill>
                  <a:srgbClr val="0070C0"/>
                </a:solidFill>
                <a:latin typeface="Times New Roman" panose="02020603050405020304" pitchFamily="18" charset="0"/>
                <a:cs typeface="Times New Roman" panose="02020603050405020304" pitchFamily="18" charset="0"/>
              </a:rPr>
              <a:t>giảng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viên</a:t>
            </a:r>
            <a:r>
              <a:rPr lang="en-US" sz="2400" b="1" smtClean="0">
                <a:solidFill>
                  <a:srgbClr val="0070C0"/>
                </a:solidFill>
                <a:latin typeface="Times New Roman" panose="02020603050405020304" pitchFamily="18" charset="0"/>
                <a:cs typeface="Times New Roman" panose="02020603050405020304" pitchFamily="18" charset="0"/>
              </a:rPr>
              <a:t>/</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sinh</a:t>
            </a:r>
            <a:r>
              <a:rPr lang="en-US" sz="2400" b="1" smtClean="0">
                <a:solidFill>
                  <a:srgbClr val="0070C0"/>
                </a:solidFill>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Ø"/>
            </a:pPr>
            <a:r>
              <a:rPr lang="en-US" sz="2400" b="1" err="1" smtClean="0">
                <a:solidFill>
                  <a:srgbClr val="0070C0"/>
                </a:solidFill>
                <a:latin typeface="Times New Roman" panose="02020603050405020304" pitchFamily="18" charset="0"/>
                <a:cs typeface="Times New Roman" panose="02020603050405020304" pitchFamily="18" charset="0"/>
              </a:rPr>
              <a:t>Tiết</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kiệm</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được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thời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gian</a:t>
            </a:r>
            <a:r>
              <a:rPr lang="en-US" sz="2400" b="1" smtClean="0">
                <a:solidFill>
                  <a:srgbClr val="0070C0"/>
                </a:solidFill>
                <a:latin typeface="Times New Roman" panose="02020603050405020304" pitchFamily="18" charset="0"/>
                <a:cs typeface="Times New Roman" panose="02020603050405020304" pitchFamily="18" charset="0"/>
              </a:rPr>
              <a:t>, chi </a:t>
            </a:r>
            <a:r>
              <a:rPr lang="en-US" sz="2400" b="1" err="1" smtClean="0">
                <a:solidFill>
                  <a:srgbClr val="0070C0"/>
                </a:solidFill>
                <a:latin typeface="Times New Roman" panose="02020603050405020304" pitchFamily="18" charset="0"/>
                <a:cs typeface="Times New Roman" panose="02020603050405020304" pitchFamily="18" charset="0"/>
              </a:rPr>
              <a:t>phí</a:t>
            </a:r>
            <a:r>
              <a:rPr lang="en-US" sz="2400" b="1" smtClean="0">
                <a:solidFill>
                  <a:srgbClr val="0070C0"/>
                </a:solidFill>
                <a:latin typeface="Times New Roman" panose="02020603050405020304" pitchFamily="18" charset="0"/>
                <a:cs typeface="Times New Roman" panose="02020603050405020304" pitchFamily="18" charset="0"/>
              </a:rPr>
              <a:t> do </a:t>
            </a:r>
            <a:r>
              <a:rPr lang="en-US" sz="2400" b="1" err="1" smtClean="0">
                <a:solidFill>
                  <a:srgbClr val="0070C0"/>
                </a:solidFill>
                <a:latin typeface="Times New Roman" panose="02020603050405020304" pitchFamily="18" charset="0"/>
                <a:cs typeface="Times New Roman" panose="02020603050405020304" pitchFamily="18" charset="0"/>
              </a:rPr>
              <a:t>không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phải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đến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lớp</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giảng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theo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dõi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dự</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giờ</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trực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tiếp</a:t>
            </a:r>
            <a:r>
              <a:rPr lang="en-US" sz="2400" b="1" smtClean="0">
                <a:solidFill>
                  <a:srgbClr val="0070C0"/>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251520" y="2987427"/>
            <a:ext cx="8465368" cy="18558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290513" lvl="2" indent="217488">
              <a:lnSpc>
                <a:spcPts val="2900"/>
              </a:lnSpc>
              <a:buFont typeface="Wingdings" panose="05000000000000000000" pitchFamily="2" charset="2"/>
              <a:buChar char="Ø"/>
            </a:pP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Giáo</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viên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có</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ở </a:t>
            </a:r>
            <a:r>
              <a:rPr lang="en-US" sz="2400" b="1" err="1">
                <a:solidFill>
                  <a:srgbClr val="0070C0"/>
                </a:solidFill>
                <a:latin typeface="Times New Roman" panose="02020603050405020304" pitchFamily="18" charset="0"/>
                <a:cs typeface="Times New Roman" panose="02020603050405020304" pitchFamily="18" charset="0"/>
              </a:rPr>
              <a:t>bất</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cứ</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đâu</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có</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kết</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nối</a:t>
            </a:r>
            <a:r>
              <a:rPr lang="en-US" sz="2400" b="1">
                <a:solidFill>
                  <a:srgbClr val="0070C0"/>
                </a:solidFill>
                <a:latin typeface="Times New Roman" panose="02020603050405020304" pitchFamily="18" charset="0"/>
                <a:cs typeface="Times New Roman" panose="02020603050405020304" pitchFamily="18" charset="0"/>
              </a:rPr>
              <a:t> Internet </a:t>
            </a:r>
            <a:r>
              <a:rPr lang="en-US" sz="2400" b="1" err="1">
                <a:solidFill>
                  <a:srgbClr val="0070C0"/>
                </a:solidFill>
                <a:latin typeface="Times New Roman" panose="02020603050405020304" pitchFamily="18" charset="0"/>
                <a:cs typeface="Times New Roman" panose="02020603050405020304" pitchFamily="18" charset="0"/>
              </a:rPr>
              <a:t>là</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có</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kết</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nối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đến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lớp</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cố</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định</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và</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giảng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a:t>
            </a:r>
          </a:p>
          <a:p>
            <a:pPr marL="290513" lvl="2" indent="217488">
              <a:lnSpc>
                <a:spcPts val="2900"/>
              </a:lnSpc>
              <a:buFont typeface="Wingdings" panose="05000000000000000000" pitchFamily="2" charset="2"/>
              <a:buChar char="Ø"/>
            </a:pPr>
            <a:r>
              <a:rPr lang="en-US" sz="2400" b="1" smtClean="0">
                <a:solidFill>
                  <a:srgbClr val="0070C0"/>
                </a:solidFill>
                <a:latin typeface="Times New Roman" panose="02020603050405020304" pitchFamily="18" charset="0"/>
                <a:cs typeface="Times New Roman" panose="02020603050405020304" pitchFamily="18" charset="0"/>
              </a:rPr>
              <a:t> Nhà </a:t>
            </a:r>
            <a:r>
              <a:rPr lang="en-US" sz="2400" b="1" err="1" smtClean="0">
                <a:solidFill>
                  <a:srgbClr val="0070C0"/>
                </a:solidFill>
                <a:latin typeface="Times New Roman" panose="02020603050405020304" pitchFamily="18" charset="0"/>
                <a:cs typeface="Times New Roman" panose="02020603050405020304" pitchFamily="18" charset="0"/>
              </a:rPr>
              <a:t>quản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lý</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có</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thể</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dự</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giờ</a:t>
            </a:r>
            <a:r>
              <a:rPr lang="en-US" sz="2400" b="1" smtClean="0">
                <a:solidFill>
                  <a:srgbClr val="0070C0"/>
                </a:solidFill>
                <a:latin typeface="Times New Roman" panose="02020603050405020304" pitchFamily="18" charset="0"/>
                <a:cs typeface="Times New Roman" panose="02020603050405020304" pitchFamily="18" charset="0"/>
              </a:rPr>
              <a:t>/</a:t>
            </a:r>
            <a:r>
              <a:rPr lang="en-US" sz="2400" b="1" err="1" smtClean="0">
                <a:solidFill>
                  <a:srgbClr val="0070C0"/>
                </a:solidFill>
                <a:latin typeface="Times New Roman" panose="02020603050405020304" pitchFamily="18" charset="0"/>
                <a:cs typeface="Times New Roman" panose="02020603050405020304" pitchFamily="18" charset="0"/>
              </a:rPr>
              <a:t>kiểm</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soát</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các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hoạt</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động</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dạy</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và</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học</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từ</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smtClean="0">
                <a:solidFill>
                  <a:srgbClr val="0070C0"/>
                </a:solidFill>
                <a:latin typeface="Times New Roman" panose="02020603050405020304" pitchFamily="18" charset="0"/>
                <a:cs typeface="Times New Roman" panose="02020603050405020304" pitchFamily="18" charset="0"/>
              </a:rPr>
              <a:t>xa</a:t>
            </a:r>
            <a:r>
              <a:rPr lang="en-US" sz="2400" b="1" smtClean="0">
                <a:solidFill>
                  <a:srgbClr val="0070C0"/>
                </a:solidFill>
                <a:latin typeface="Times New Roman" panose="02020603050405020304" pitchFamily="18" charset="0"/>
                <a:cs typeface="Times New Roman" panose="02020603050405020304" pitchFamily="18" charset="0"/>
              </a:rPr>
              <a:t>;</a:t>
            </a:r>
          </a:p>
          <a:p>
            <a:pPr marL="290513" lvl="2" indent="217488">
              <a:lnSpc>
                <a:spcPts val="2900"/>
              </a:lnSpc>
              <a:buFont typeface="Wingdings" panose="05000000000000000000" pitchFamily="2" charset="2"/>
              <a:buChar char="Ø"/>
            </a:pPr>
            <a:r>
              <a:rPr lang="en-US" sz="2400" b="1" smtClean="0">
                <a:solidFill>
                  <a:srgbClr val="0070C0"/>
                </a:solidFill>
                <a:latin typeface="Times New Roman" panose="02020603050405020304" pitchFamily="18" charset="0"/>
                <a:cs typeface="Times New Roman" panose="02020603050405020304" pitchFamily="18" charset="0"/>
              </a:rPr>
              <a:t> Học </a:t>
            </a:r>
            <a:r>
              <a:rPr lang="en-US" sz="2400" b="1" err="1">
                <a:solidFill>
                  <a:srgbClr val="0070C0"/>
                </a:solidFill>
                <a:latin typeface="Times New Roman" panose="02020603050405020304" pitchFamily="18" charset="0"/>
                <a:cs typeface="Times New Roman" panose="02020603050405020304" pitchFamily="18" charset="0"/>
              </a:rPr>
              <a:t>viên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và</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giáo</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viên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có</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tương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tác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trực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tiếp</a:t>
            </a:r>
            <a:r>
              <a:rPr lang="en-US" sz="2400" b="1">
                <a:solidFill>
                  <a:srgbClr val="0070C0"/>
                </a:solidFill>
                <a:latin typeface="Times New Roman" panose="02020603050405020304" pitchFamily="18" charset="0"/>
                <a:cs typeface="Times New Roman" panose="02020603050405020304" pitchFamily="18" charset="0"/>
              </a:rPr>
              <a:t> qua </a:t>
            </a:r>
            <a:r>
              <a:rPr lang="en-US" sz="2400" b="1" err="1">
                <a:solidFill>
                  <a:srgbClr val="0070C0"/>
                </a:solidFill>
                <a:latin typeface="Times New Roman" panose="02020603050405020304" pitchFamily="18" charset="0"/>
                <a:cs typeface="Times New Roman" panose="02020603050405020304" pitchFamily="18" charset="0"/>
              </a:rPr>
              <a:t>hệ</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thống</a:t>
            </a:r>
            <a:r>
              <a:rPr lang="en-US" sz="2400" b="1" smtClean="0">
                <a:solidFill>
                  <a:srgbClr val="0070C0"/>
                </a:solidFill>
                <a:latin typeface="Times New Roman" panose="02020603050405020304" pitchFamily="18" charset="0"/>
                <a:cs typeface="Times New Roman" panose="02020603050405020304" pitchFamily="18" charset="0"/>
              </a:rPr>
              <a:t>;</a:t>
            </a:r>
          </a:p>
        </p:txBody>
      </p:sp>
      <p:sp>
        <p:nvSpPr>
          <p:cNvPr id="8"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spTree>
    <p:extLst>
      <p:ext uri="{BB962C8B-B14F-4D97-AF65-F5344CB8AC3E}">
        <p14:creationId xmlns:p14="http://schemas.microsoft.com/office/powerpoint/2010/main" val="350071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75765"/>
            <a:ext cx="3114316" cy="2208796"/>
          </a:xfrm>
          <a:prstGeom prst="rect">
            <a:avLst/>
          </a:prstGeom>
          <a:noFill/>
          <a:ln>
            <a:noFill/>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69492" y="915566"/>
            <a:ext cx="8712968" cy="2880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lvl="2"/>
            <a:r>
              <a:rPr lang="en-US" sz="2400" b="1" smtClean="0">
                <a:solidFill>
                  <a:srgbClr val="FF0000"/>
                </a:solidFill>
                <a:latin typeface="Times New Roman" panose="02020603050405020304" pitchFamily="18" charset="0"/>
                <a:cs typeface="Times New Roman" panose="02020603050405020304" pitchFamily="18" charset="0"/>
              </a:rPr>
              <a:t>II. DANH MỤC PHẦN CỨNG CỦA GIẢI PHÁP</a:t>
            </a:r>
          </a:p>
        </p:txBody>
      </p:sp>
      <p:sp>
        <p:nvSpPr>
          <p:cNvPr id="4" name="Title 1"/>
          <p:cNvSpPr txBox="1">
            <a:spLocks/>
          </p:cNvSpPr>
          <p:nvPr/>
        </p:nvSpPr>
        <p:spPr>
          <a:xfrm>
            <a:off x="269492" y="1995686"/>
            <a:ext cx="6966804" cy="26642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1371600" lvl="2" indent="-457200">
              <a:buAutoNum type="arabicPeriod"/>
            </a:pPr>
            <a:r>
              <a:rPr lang="en-US" sz="2400" b="1" err="1" smtClean="0">
                <a:solidFill>
                  <a:srgbClr val="FF0000"/>
                </a:solidFill>
                <a:latin typeface="Times New Roman" panose="02020603050405020304" pitchFamily="18" charset="0"/>
                <a:cs typeface="Times New Roman" panose="02020603050405020304" pitchFamily="18" charset="0"/>
              </a:rPr>
              <a:t>Danh</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mục</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cho</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lớp</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học</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cố</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định</a:t>
            </a:r>
            <a:r>
              <a:rPr lang="en-US" sz="2400" b="1" smtClean="0">
                <a:solidFill>
                  <a:srgbClr val="FF000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Màn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cảm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ứng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tương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tác</a:t>
            </a:r>
            <a:r>
              <a:rPr lang="en-US" sz="2000" b="1" smtClean="0">
                <a:solidFill>
                  <a:srgbClr val="0070C0"/>
                </a:solidFill>
                <a:latin typeface="Times New Roman" panose="02020603050405020304" pitchFamily="18" charset="0"/>
                <a:cs typeface="Times New Roman" panose="02020603050405020304" pitchFamily="18" charset="0"/>
              </a:rPr>
              <a:t> 65/75/86”</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Thiết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bị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chiếu</a:t>
            </a:r>
            <a:r>
              <a:rPr lang="en-US" sz="2000" b="1" smtClean="0">
                <a:solidFill>
                  <a:srgbClr val="0070C0"/>
                </a:solidFill>
                <a:latin typeface="Times New Roman" panose="02020603050405020304" pitchFamily="18" charset="0"/>
                <a:cs typeface="Times New Roman" panose="02020603050405020304" pitchFamily="18" charset="0"/>
              </a:rPr>
              <a:t>/Camera </a:t>
            </a:r>
            <a:r>
              <a:rPr lang="en-US" sz="2000" b="1" err="1" smtClean="0">
                <a:solidFill>
                  <a:srgbClr val="0070C0"/>
                </a:solidFill>
                <a:latin typeface="Times New Roman" panose="02020603050405020304" pitchFamily="18" charset="0"/>
                <a:cs typeface="Times New Roman" panose="02020603050405020304" pitchFamily="18" charset="0"/>
              </a:rPr>
              <a:t>vật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thể</a:t>
            </a:r>
            <a:r>
              <a:rPr lang="en-US" sz="2000" b="1" smtClean="0">
                <a:solidFill>
                  <a:srgbClr val="0070C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vi </a:t>
            </a:r>
            <a:r>
              <a:rPr lang="en-US" sz="2000" b="1" err="1" smtClean="0">
                <a:solidFill>
                  <a:srgbClr val="0070C0"/>
                </a:solidFill>
                <a:latin typeface="Times New Roman" panose="02020603050405020304" pitchFamily="18" charset="0"/>
                <a:cs typeface="Times New Roman" panose="02020603050405020304" pitchFamily="18" charset="0"/>
              </a:rPr>
              <a:t>tính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điều</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khiển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cấu</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cao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có</a:t>
            </a:r>
            <a:r>
              <a:rPr lang="en-US" sz="2000" b="1" smtClean="0">
                <a:solidFill>
                  <a:srgbClr val="0070C0"/>
                </a:solidFill>
                <a:latin typeface="Times New Roman" panose="02020603050405020304" pitchFamily="18" charset="0"/>
                <a:cs typeface="Times New Roman" panose="02020603050405020304" pitchFamily="18" charset="0"/>
              </a:rPr>
              <a:t> card </a:t>
            </a:r>
            <a:r>
              <a:rPr lang="en-US" sz="2000" b="1" err="1" smtClean="0">
                <a:solidFill>
                  <a:srgbClr val="0070C0"/>
                </a:solidFill>
                <a:latin typeface="Times New Roman" panose="02020603050405020304" pitchFamily="18" charset="0"/>
                <a:cs typeface="Times New Roman" panose="02020603050405020304" pitchFamily="18" charset="0"/>
              </a:rPr>
              <a:t>đồ</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họa</a:t>
            </a:r>
            <a:r>
              <a:rPr lang="en-US" sz="2000" b="1" smtClean="0">
                <a:solidFill>
                  <a:srgbClr val="0070C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vi </a:t>
            </a:r>
            <a:r>
              <a:rPr lang="en-US" sz="2000" b="1" err="1" smtClean="0">
                <a:solidFill>
                  <a:srgbClr val="0070C0"/>
                </a:solidFill>
                <a:latin typeface="Times New Roman" panose="02020603050405020304" pitchFamily="18" charset="0"/>
                <a:cs typeface="Times New Roman" panose="02020603050405020304" pitchFamily="18" charset="0"/>
              </a:rPr>
              <a:t>tính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viên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số</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lượng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cụ</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thể</a:t>
            </a:r>
            <a:r>
              <a:rPr lang="en-US" sz="2000" b="1" smtClean="0">
                <a:solidFill>
                  <a:srgbClr val="0070C0"/>
                </a:solidFill>
                <a:latin typeface="Times New Roman" panose="02020603050405020304" pitchFamily="18" charset="0"/>
                <a:cs typeface="Times New Roman" panose="02020603050405020304" pitchFamily="18" charset="0"/>
              </a:rPr>
              <a:t> (Laptop/Tablet) </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Tivi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hiển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theo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diện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tích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phòng</a:t>
            </a:r>
            <a:r>
              <a:rPr lang="en-US" sz="2000" b="1" smtClean="0">
                <a:solidFill>
                  <a:srgbClr val="0070C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thống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âm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thanh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phòng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học</a:t>
            </a:r>
            <a:r>
              <a:rPr lang="en-US" sz="2000" b="1" smtClean="0">
                <a:solidFill>
                  <a:srgbClr val="0070C0"/>
                </a:solidFill>
                <a:latin typeface="Times New Roman" panose="02020603050405020304" pitchFamily="18" charset="0"/>
                <a:cs typeface="Times New Roman" panose="02020603050405020304" pitchFamily="18" charset="0"/>
              </a:rPr>
              <a:t>;</a:t>
            </a:r>
          </a:p>
          <a:p>
            <a:pPr marL="0" lvl="2" indent="290513">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Đường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internet </a:t>
            </a:r>
            <a:r>
              <a:rPr lang="en-US" sz="2000" b="1" err="1" smtClean="0">
                <a:solidFill>
                  <a:srgbClr val="0070C0"/>
                </a:solidFill>
                <a:latin typeface="Times New Roman" panose="02020603050405020304" pitchFamily="18" charset="0"/>
                <a:cs typeface="Times New Roman" panose="02020603050405020304" pitchFamily="18" charset="0"/>
              </a:rPr>
              <a:t>đến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phòng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cố</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định</a:t>
            </a:r>
            <a:r>
              <a:rPr lang="en-US" sz="2000" b="1" smtClean="0">
                <a:solidFill>
                  <a:srgbClr val="0070C0"/>
                </a:solidFill>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ü"/>
            </a:pPr>
            <a:endParaRPr lang="en-US" sz="2000" b="1" smtClean="0">
              <a:solidFill>
                <a:srgbClr val="FF0000"/>
              </a:solidFill>
              <a:latin typeface="Times New Roman" panose="02020603050405020304" pitchFamily="18" charset="0"/>
              <a:cs typeface="Times New Roman" panose="02020603050405020304" pitchFamily="18" charset="0"/>
            </a:endParaRPr>
          </a:p>
          <a:p>
            <a:pPr marL="1371600" lvl="2" indent="-457200">
              <a:buAutoNum type="arabicPeriod"/>
            </a:pPr>
            <a:endParaRPr lang="en-US" sz="2000" b="1" smtClean="0">
              <a:solidFill>
                <a:srgbClr val="FF0000"/>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07504" y="35829"/>
            <a:ext cx="5076056"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5" name="Picture 4"/>
          <p:cNvPicPr>
            <a:picLocks noChangeAspect="1"/>
          </p:cNvPicPr>
          <p:nvPr/>
        </p:nvPicPr>
        <p:blipFill>
          <a:blip r:embed="rId3"/>
          <a:stretch>
            <a:fillRect/>
          </a:stretch>
        </p:blipFill>
        <p:spPr>
          <a:xfrm>
            <a:off x="6480620" y="1286049"/>
            <a:ext cx="2475359" cy="1489716"/>
          </a:xfrm>
          <a:prstGeom prst="rect">
            <a:avLst/>
          </a:prstGeom>
        </p:spPr>
      </p:pic>
    </p:spTree>
    <p:extLst>
      <p:ext uri="{BB962C8B-B14F-4D97-AF65-F5344CB8AC3E}">
        <p14:creationId xmlns:p14="http://schemas.microsoft.com/office/powerpoint/2010/main" val="4183924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1018" y="1059582"/>
            <a:ext cx="8712968" cy="2376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0" kern="1200">
                <a:solidFill>
                  <a:schemeClr val="tx1"/>
                </a:solidFill>
                <a:latin typeface="Times New Roman" pitchFamily="18" charset="0"/>
                <a:ea typeface="+mj-ea"/>
                <a:cs typeface="Times New Roman" pitchFamily="18" charset="0"/>
              </a:defRPr>
            </a:lvl1pPr>
          </a:lstStyle>
          <a:p>
            <a:pPr marL="0" lvl="2" indent="465138">
              <a:lnSpc>
                <a:spcPts val="3200"/>
              </a:lnSpc>
              <a:spcBef>
                <a:spcPts val="600"/>
              </a:spcBef>
              <a:spcAft>
                <a:spcPts val="600"/>
              </a:spcAft>
            </a:pPr>
            <a:r>
              <a:rPr lang="en-US" sz="2400" b="1" smtClean="0">
                <a:solidFill>
                  <a:srgbClr val="FF0000"/>
                </a:solidFill>
                <a:latin typeface="Times New Roman" panose="02020603050405020304" pitchFamily="18" charset="0"/>
                <a:cs typeface="Times New Roman" panose="02020603050405020304" pitchFamily="18" charset="0"/>
              </a:rPr>
              <a:t>2. </a:t>
            </a:r>
            <a:r>
              <a:rPr lang="en-US" sz="2400" b="1" err="1" smtClean="0">
                <a:solidFill>
                  <a:srgbClr val="FF0000"/>
                </a:solidFill>
                <a:latin typeface="Times New Roman" panose="02020603050405020304" pitchFamily="18" charset="0"/>
                <a:cs typeface="Times New Roman" panose="02020603050405020304" pitchFamily="18" charset="0"/>
              </a:rPr>
              <a:t>Danh</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mục</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cho</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giáo</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viên</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b="1" err="1" smtClean="0">
                <a:solidFill>
                  <a:srgbClr val="FF0000"/>
                </a:solidFill>
                <a:latin typeface="Times New Roman" panose="02020603050405020304" pitchFamily="18" charset="0"/>
                <a:cs typeface="Times New Roman" panose="02020603050405020304" pitchFamily="18" charset="0"/>
              </a:rPr>
              <a:t>giảng</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viên</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từ</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xa</a:t>
            </a:r>
            <a:r>
              <a:rPr lang="en-US" sz="2400" b="1" smtClean="0">
                <a:solidFill>
                  <a:srgbClr val="FF0000"/>
                </a:solidFill>
                <a:latin typeface="Times New Roman" panose="02020603050405020304" pitchFamily="18" charset="0"/>
                <a:cs typeface="Times New Roman" panose="02020603050405020304" pitchFamily="18" charset="0"/>
              </a:rPr>
              <a:t>:</a:t>
            </a:r>
          </a:p>
          <a:p>
            <a:pPr marL="58738" lvl="2" indent="406400">
              <a:lnSpc>
                <a:spcPts val="3200"/>
              </a:lnSpc>
              <a:spcBef>
                <a:spcPts val="600"/>
              </a:spcBef>
              <a:spcAft>
                <a:spcPts val="600"/>
              </a:spcAft>
              <a:buFont typeface="Wingdings" panose="05000000000000000000" pitchFamily="2" charset="2"/>
              <a:buChar char="ü"/>
            </a:pPr>
            <a:r>
              <a:rPr lang="en-US" sz="2000" b="1" err="1">
                <a:solidFill>
                  <a:srgbClr val="0070C0"/>
                </a:solidFill>
                <a:latin typeface="Times New Roman" panose="02020603050405020304" pitchFamily="18" charset="0"/>
                <a:cs typeface="Times New Roman" panose="02020603050405020304" pitchFamily="18" charset="0"/>
              </a:rPr>
              <a:t>Máy</a:t>
            </a:r>
            <a:r>
              <a:rPr lang="en-US" sz="2000" b="1">
                <a:solidFill>
                  <a:srgbClr val="0070C0"/>
                </a:solidFill>
                <a:latin typeface="Times New Roman" panose="02020603050405020304" pitchFamily="18" charset="0"/>
                <a:cs typeface="Times New Roman" panose="02020603050405020304" pitchFamily="18" charset="0"/>
              </a:rPr>
              <a:t> vi </a:t>
            </a:r>
            <a:r>
              <a:rPr lang="en-US" sz="2000" b="1" err="1">
                <a:solidFill>
                  <a:srgbClr val="0070C0"/>
                </a:solidFill>
                <a:latin typeface="Times New Roman" panose="02020603050405020304" pitchFamily="18" charset="0"/>
                <a:cs typeface="Times New Roman" panose="02020603050405020304" pitchFamily="18" charset="0"/>
              </a:rPr>
              <a:t>tính</a:t>
            </a:r>
            <a:r>
              <a:rPr lang="en-US" sz="2000" b="1">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khuyến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cáo</a:t>
            </a:r>
            <a:r>
              <a:rPr lang="en-US" sz="2000" b="1" smtClean="0">
                <a:solidFill>
                  <a:srgbClr val="0070C0"/>
                </a:solidFill>
                <a:latin typeface="Times New Roman" panose="02020603050405020304" pitchFamily="18" charset="0"/>
                <a:cs typeface="Times New Roman" panose="02020603050405020304" pitchFamily="18" charset="0"/>
              </a:rPr>
              <a:t> (Laptop/Tablet) </a:t>
            </a:r>
            <a:r>
              <a:rPr lang="en-US" sz="2000" b="1" err="1" smtClean="0">
                <a:solidFill>
                  <a:srgbClr val="0070C0"/>
                </a:solidFill>
                <a:latin typeface="Times New Roman" panose="02020603050405020304" pitchFamily="18" charset="0"/>
                <a:cs typeface="Times New Roman" panose="02020603050405020304" pitchFamily="18" charset="0"/>
              </a:rPr>
              <a:t>có</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cài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đặt</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ứng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dụng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cho</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hội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nghị</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truyền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hình</a:t>
            </a:r>
            <a:r>
              <a:rPr lang="en-US" sz="2000" b="1" smtClean="0">
                <a:solidFill>
                  <a:srgbClr val="0070C0"/>
                </a:solidFill>
                <a:latin typeface="Times New Roman" panose="02020603050405020304" pitchFamily="18" charset="0"/>
                <a:cs typeface="Times New Roman" panose="02020603050405020304" pitchFamily="18" charset="0"/>
              </a:rPr>
              <a:t> (Video call) </a:t>
            </a:r>
            <a:r>
              <a:rPr lang="en-US" sz="2000" b="1" err="1" smtClean="0">
                <a:solidFill>
                  <a:srgbClr val="0070C0"/>
                </a:solidFill>
                <a:latin typeface="Times New Roman" panose="02020603050405020304" pitchFamily="18" charset="0"/>
                <a:cs typeface="Times New Roman" panose="02020603050405020304" pitchFamily="18" charset="0"/>
              </a:rPr>
              <a:t>cùng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thống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với</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phần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mềm</a:t>
            </a:r>
            <a:r>
              <a:rPr lang="en-US" sz="2000" b="1" smtClean="0">
                <a:solidFill>
                  <a:srgbClr val="0070C0"/>
                </a:solidFill>
                <a:latin typeface="Times New Roman" panose="02020603050405020304" pitchFamily="18" charset="0"/>
                <a:cs typeface="Times New Roman" panose="02020603050405020304" pitchFamily="18" charset="0"/>
              </a:rPr>
              <a:t> Video call </a:t>
            </a:r>
            <a:r>
              <a:rPr lang="en-US" sz="2000" b="1" err="1" smtClean="0">
                <a:solidFill>
                  <a:srgbClr val="0070C0"/>
                </a:solidFill>
                <a:latin typeface="Times New Roman" panose="02020603050405020304" pitchFamily="18" charset="0"/>
                <a:cs typeface="Times New Roman" panose="02020603050405020304" pitchFamily="18" charset="0"/>
              </a:rPr>
              <a:t>của</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máy</a:t>
            </a:r>
            <a:r>
              <a:rPr lang="en-US" sz="2000" b="1" smtClean="0">
                <a:solidFill>
                  <a:srgbClr val="0070C0"/>
                </a:solidFill>
                <a:latin typeface="Times New Roman" panose="02020603050405020304" pitchFamily="18" charset="0"/>
                <a:cs typeface="Times New Roman" panose="02020603050405020304" pitchFamily="18" charset="0"/>
              </a:rPr>
              <a:t> vi </a:t>
            </a:r>
            <a:r>
              <a:rPr lang="en-US" sz="2000" b="1" err="1" smtClean="0">
                <a:solidFill>
                  <a:srgbClr val="0070C0"/>
                </a:solidFill>
                <a:latin typeface="Times New Roman" panose="02020603050405020304" pitchFamily="18" charset="0"/>
                <a:cs typeface="Times New Roman" panose="02020603050405020304" pitchFamily="18" charset="0"/>
              </a:rPr>
              <a:t>tính</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điều</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khiển</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phòng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học</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cố</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định</a:t>
            </a:r>
            <a:r>
              <a:rPr lang="en-US" sz="2000" b="1" smtClean="0">
                <a:solidFill>
                  <a:srgbClr val="0070C0"/>
                </a:solidFill>
                <a:latin typeface="Times New Roman" panose="02020603050405020304" pitchFamily="18" charset="0"/>
                <a:cs typeface="Times New Roman" panose="02020603050405020304" pitchFamily="18" charset="0"/>
              </a:rPr>
              <a:t>;</a:t>
            </a:r>
          </a:p>
          <a:p>
            <a:pPr marL="58738" lvl="2" indent="406400">
              <a:lnSpc>
                <a:spcPts val="3200"/>
              </a:lnSpc>
              <a:spcBef>
                <a:spcPts val="600"/>
              </a:spcBef>
              <a:spcAft>
                <a:spcPts val="600"/>
              </a:spcAft>
              <a:buFont typeface="Wingdings" panose="05000000000000000000" pitchFamily="2" charset="2"/>
              <a:buChar char="ü"/>
            </a:pPr>
            <a:r>
              <a:rPr lang="en-US" sz="2000" b="1" err="1" smtClean="0">
                <a:solidFill>
                  <a:srgbClr val="0070C0"/>
                </a:solidFill>
                <a:latin typeface="Times New Roman" panose="02020603050405020304" pitchFamily="18" charset="0"/>
                <a:cs typeface="Times New Roman" panose="02020603050405020304" pitchFamily="18" charset="0"/>
              </a:rPr>
              <a:t>Hệ</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thống</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âm</a:t>
            </a:r>
            <a:r>
              <a:rPr lang="en-US" sz="2000" b="1" smtClean="0">
                <a:solidFill>
                  <a:srgbClr val="0070C0"/>
                </a:solidFill>
                <a:latin typeface="Times New Roman" panose="02020603050405020304" pitchFamily="18" charset="0"/>
                <a:cs typeface="Times New Roman" panose="02020603050405020304" pitchFamily="18" charset="0"/>
              </a:rPr>
              <a:t> </a:t>
            </a:r>
            <a:r>
              <a:rPr lang="en-US" sz="2000" b="1" err="1" smtClean="0">
                <a:solidFill>
                  <a:srgbClr val="0070C0"/>
                </a:solidFill>
                <a:latin typeface="Times New Roman" panose="02020603050405020304" pitchFamily="18" charset="0"/>
                <a:cs typeface="Times New Roman" panose="02020603050405020304" pitchFamily="18" charset="0"/>
              </a:rPr>
              <a:t>thanh</a:t>
            </a:r>
            <a:r>
              <a:rPr lang="en-US" sz="2000" b="1" smtClean="0">
                <a:solidFill>
                  <a:srgbClr val="0070C0"/>
                </a:solidFill>
                <a:latin typeface="Times New Roman" panose="02020603050405020304" pitchFamily="18" charset="0"/>
                <a:cs typeface="Times New Roman" panose="02020603050405020304" pitchFamily="18" charset="0"/>
              </a:rPr>
              <a:t> (microphone/tai </a:t>
            </a:r>
            <a:r>
              <a:rPr lang="en-US" sz="2000" b="1" err="1" smtClean="0">
                <a:solidFill>
                  <a:srgbClr val="0070C0"/>
                </a:solidFill>
                <a:latin typeface="Times New Roman" panose="02020603050405020304" pitchFamily="18" charset="0"/>
                <a:cs typeface="Times New Roman" panose="02020603050405020304" pitchFamily="18" charset="0"/>
              </a:rPr>
              <a:t>nghe</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51520" y="123478"/>
            <a:ext cx="6372200" cy="520427"/>
          </a:xfrm>
        </p:spPr>
        <p:txBody>
          <a:bodyPr/>
          <a:lstStyle/>
          <a:p>
            <a:r>
              <a:rPr lang="en-US" sz="2000" b="1" err="1" smtClean="0">
                <a:solidFill>
                  <a:srgbClr val="FF0000"/>
                </a:solidFill>
              </a:rPr>
              <a:t>SIIM.Edu</a:t>
            </a:r>
            <a:r>
              <a:rPr lang="en-US" sz="2000" b="1" smtClean="0">
                <a:solidFill>
                  <a:srgbClr val="FF0000"/>
                </a:solidFill>
              </a:rPr>
              <a:t> Solutions </a:t>
            </a:r>
            <a:endParaRPr lang="en-US" sz="2000">
              <a:solidFill>
                <a:srgbClr val="FF0000"/>
              </a:solidFill>
            </a:endParaRPr>
          </a:p>
        </p:txBody>
      </p:sp>
      <p:pic>
        <p:nvPicPr>
          <p:cNvPr id="717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931790"/>
            <a:ext cx="3240360" cy="198640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8697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2062</Words>
  <Application>Microsoft Office PowerPoint</Application>
  <PresentationFormat>On-screen Show (16:9)</PresentationFormat>
  <Paragraphs>155</Paragraphs>
  <Slides>28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Bahnschrift SemiBold</vt:lpstr>
      <vt:lpstr>Calibri</vt:lpstr>
      <vt:lpstr>Century Gothic</vt:lpstr>
      <vt:lpstr>Roboto Condensed</vt:lpstr>
      <vt:lpstr>Times New Roman</vt:lpstr>
      <vt:lpstr>Times New Roman</vt:lpstr>
      <vt:lpstr>Verdana</vt:lpstr>
      <vt:lpstr>Wingdings</vt:lpstr>
      <vt:lpstr>Custom Design</vt:lpstr>
      <vt:lpstr>1_Custom Design</vt:lpstr>
      <vt:lpstr>PowerPoint Presentation</vt:lpstr>
      <vt:lpstr>PowerPoint Presentation</vt:lpstr>
      <vt:lpstr>DAIPHATCORP ĐẠI DIỆN PHÂN PHỐI CHÍNH THỨC</vt:lpstr>
      <vt:lpstr>SIIM.Edu Solutions </vt:lpstr>
      <vt:lpstr>SIIM.Edu Solutions </vt:lpstr>
      <vt:lpstr>PowerPoint Presentation</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lpstr>SIIM.Edu Solutions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PhungHuong</dc:creator>
  <cp:lastModifiedBy>MAY02</cp:lastModifiedBy>
  <cp:revision>182</cp:revision>
  <dcterms:created xsi:type="dcterms:W3CDTF">2016-12-06T04:38:35Z</dcterms:created>
  <dcterms:modified xsi:type="dcterms:W3CDTF">2020-06-01T04:57:53Z</dcterms:modified>
</cp:coreProperties>
</file>